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wdp" ContentType="image/vnd.ms-photo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ctiveX/activeX1.bin" ContentType="application/vnd.ms-office.activeX"/>
  <Override PartName="/ppt/activeX/activeX1.xml" ContentType="application/vnd.ms-office.activeX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6"/>
  </p:handoutMasterIdLst>
  <p:sldIdLst>
    <p:sldId id="516" r:id="rId3"/>
    <p:sldId id="1806" r:id="rId5"/>
    <p:sldId id="520" r:id="rId6"/>
    <p:sldId id="1581" r:id="rId7"/>
    <p:sldId id="1469" r:id="rId8"/>
    <p:sldId id="971" r:id="rId9"/>
    <p:sldId id="585" r:id="rId10"/>
    <p:sldId id="1271" r:id="rId11"/>
    <p:sldId id="1811" r:id="rId12"/>
    <p:sldId id="838" r:id="rId13"/>
    <p:sldId id="1812" r:id="rId14"/>
    <p:sldId id="1136" r:id="rId15"/>
    <p:sldId id="680" r:id="rId16"/>
    <p:sldId id="1031" r:id="rId17"/>
    <p:sldId id="1813" r:id="rId18"/>
    <p:sldId id="1035" r:id="rId19"/>
    <p:sldId id="1036" r:id="rId20"/>
    <p:sldId id="1037" r:id="rId21"/>
    <p:sldId id="776" r:id="rId22"/>
    <p:sldId id="1807" r:id="rId23"/>
    <p:sldId id="617" r:id="rId24"/>
    <p:sldId id="1083" r:id="rId25"/>
    <p:sldId id="618" r:id="rId26"/>
    <p:sldId id="671" r:id="rId27"/>
    <p:sldId id="672" r:id="rId28"/>
    <p:sldId id="839" r:id="rId29"/>
    <p:sldId id="840" r:id="rId30"/>
    <p:sldId id="777" r:id="rId31"/>
    <p:sldId id="1535" r:id="rId32"/>
    <p:sldId id="1698" r:id="rId33"/>
    <p:sldId id="780" r:id="rId34"/>
    <p:sldId id="1877" r:id="rId35"/>
    <p:sldId id="675" r:id="rId36"/>
    <p:sldId id="781" r:id="rId37"/>
    <p:sldId id="1659" r:id="rId38"/>
    <p:sldId id="783" r:id="rId39"/>
    <p:sldId id="620" r:id="rId40"/>
    <p:sldId id="1808" r:id="rId41"/>
    <p:sldId id="784" r:id="rId42"/>
    <p:sldId id="785" r:id="rId43"/>
    <p:sldId id="786" r:id="rId44"/>
    <p:sldId id="685" r:id="rId45"/>
    <p:sldId id="686" r:id="rId46"/>
    <p:sldId id="787" r:id="rId47"/>
    <p:sldId id="816" r:id="rId48"/>
    <p:sldId id="687" r:id="rId49"/>
    <p:sldId id="841" r:id="rId50"/>
    <p:sldId id="688" r:id="rId51"/>
    <p:sldId id="789" r:id="rId52"/>
    <p:sldId id="817" r:id="rId53"/>
    <p:sldId id="889" r:id="rId54"/>
    <p:sldId id="689" r:id="rId55"/>
    <p:sldId id="818" r:id="rId56"/>
    <p:sldId id="1809" r:id="rId57"/>
    <p:sldId id="823" r:id="rId58"/>
    <p:sldId id="819" r:id="rId59"/>
    <p:sldId id="820" r:id="rId60"/>
    <p:sldId id="1814" r:id="rId61"/>
    <p:sldId id="682" r:id="rId62"/>
    <p:sldId id="844" r:id="rId63"/>
    <p:sldId id="1127" r:id="rId64"/>
    <p:sldId id="1128" r:id="rId65"/>
    <p:sldId id="624" r:id="rId66"/>
    <p:sldId id="824" r:id="rId67"/>
    <p:sldId id="1262" r:id="rId68"/>
    <p:sldId id="673" r:id="rId69"/>
    <p:sldId id="1576" r:id="rId70"/>
    <p:sldId id="1694" r:id="rId71"/>
    <p:sldId id="826" r:id="rId72"/>
    <p:sldId id="1810" r:id="rId73"/>
    <p:sldId id="636" r:id="rId74"/>
    <p:sldId id="515" r:id="rId7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1FEFF"/>
    <a:srgbClr val="C00000"/>
    <a:srgbClr val="E7F4FF"/>
    <a:srgbClr val="5AADD6"/>
    <a:srgbClr val="D5EBFF"/>
    <a:srgbClr val="FEF6F0"/>
    <a:srgbClr val="FDF0E7"/>
    <a:srgbClr val="FDFEE8"/>
    <a:srgbClr val="E7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7717" autoAdjust="0"/>
    <p:restoredTop sz="90295" autoAdjust="0"/>
  </p:normalViewPr>
  <p:slideViewPr>
    <p:cSldViewPr>
      <p:cViewPr varScale="1">
        <p:scale>
          <a:sx n="137" d="100"/>
          <a:sy n="137" d="100"/>
        </p:scale>
        <p:origin x="-204" y="-78"/>
      </p:cViewPr>
      <p:guideLst>
        <p:guide orient="horz" pos="1890"/>
        <p:guide orient="horz" pos="258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610" y="-84"/>
      </p:cViewPr>
      <p:guideLst>
        <p:guide orient="horz" pos="335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0" Type="http://schemas.openxmlformats.org/officeDocument/2006/relationships/commentAuthors" Target="commentAuthors.xml"/><Relationship Id="rId8" Type="http://schemas.openxmlformats.org/officeDocument/2006/relationships/slide" Target="slides/slide5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DB3C531B-D83C-493A-84AD-316F78881EC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 smtClean="0"/>
              <a:t>Click to edit Master text styles</a:t>
            </a:r>
            <a:endParaRPr lang="en-US" altLang="zh-CN" noProof="0" smtClean="0"/>
          </a:p>
          <a:p>
            <a:pPr lvl="1"/>
            <a:r>
              <a:rPr lang="en-US" altLang="zh-CN" noProof="0" smtClean="0"/>
              <a:t>Second level</a:t>
            </a:r>
            <a:endParaRPr lang="en-US" altLang="zh-CN" noProof="0" smtClean="0"/>
          </a:p>
          <a:p>
            <a:pPr lvl="2"/>
            <a:r>
              <a:rPr lang="en-US" altLang="zh-CN" noProof="0" smtClean="0"/>
              <a:t>Third level</a:t>
            </a:r>
            <a:endParaRPr lang="en-US" altLang="zh-CN" noProof="0" smtClean="0"/>
          </a:p>
          <a:p>
            <a:pPr lvl="3"/>
            <a:r>
              <a:rPr lang="en-US" altLang="zh-CN" noProof="0" smtClean="0"/>
              <a:t>Fourth level</a:t>
            </a:r>
            <a:endParaRPr lang="en-US" altLang="zh-CN" noProof="0" smtClean="0"/>
          </a:p>
          <a:p>
            <a:pPr lvl="4"/>
            <a:r>
              <a:rPr lang="en-US" altLang="zh-CN" noProof="0" smtClean="0"/>
              <a:t>Fifth level</a:t>
            </a:r>
            <a:endParaRPr lang="en-US" altLang="zh-CN" noProof="0" smtClean="0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CB801823-96DB-4EC2-991A-2DEE593AD1D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教学指导；</a:t>
            </a:r>
            <a:endParaRPr lang="en-US" altLang="zh-CN" smtClean="0"/>
          </a:p>
          <a:p>
            <a:r>
              <a:rPr lang="zh-CN" altLang="en-US" smtClean="0"/>
              <a:t>总结部分</a:t>
            </a:r>
            <a:r>
              <a:rPr lang="zh-CN" altLang="zh-CN" smtClean="0"/>
              <a:t>主要达到以下几个目的：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zh-CN" b="1" smtClean="0"/>
              <a:t>回顾内容</a:t>
            </a:r>
            <a:r>
              <a:rPr lang="zh-CN" altLang="en-US" b="1" smtClean="0"/>
              <a:t>。</a:t>
            </a:r>
            <a:r>
              <a:rPr lang="zh-CN" altLang="en-US" smtClean="0">
                <a:solidFill>
                  <a:srgbClr val="C00000"/>
                </a:solidFill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</a:rPr>
              <a:t>与</a:t>
            </a:r>
            <a:r>
              <a:rPr lang="zh-CN" altLang="en-US" smtClean="0">
                <a:solidFill>
                  <a:srgbClr val="C00000"/>
                </a:solidFill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</a:rPr>
              <a:t>本章任务和目标是</a:t>
            </a:r>
            <a:r>
              <a:rPr lang="zh-CN" altLang="zh-CN" smtClean="0"/>
              <a:t>是强调</a:t>
            </a:r>
            <a:r>
              <a:rPr lang="zh-CN" altLang="en-US" smtClean="0"/>
              <a:t>内容概貌，学到技术，告知要学习什么；总结时，</a:t>
            </a:r>
            <a:r>
              <a:rPr lang="zh-CN" altLang="zh-CN" smtClean="0"/>
              <a:t>要格外强调观点，把每一</a:t>
            </a:r>
            <a:r>
              <a:rPr lang="zh-CN" altLang="en-US" smtClean="0"/>
              <a:t>个知识点</a:t>
            </a:r>
            <a:r>
              <a:rPr lang="zh-CN" altLang="zh-CN" smtClean="0"/>
              <a:t>的观点</a:t>
            </a:r>
            <a:r>
              <a:rPr lang="zh-CN" altLang="en-US" smtClean="0"/>
              <a:t>结论</a:t>
            </a:r>
            <a:r>
              <a:rPr lang="zh-CN" altLang="zh-CN" smtClean="0"/>
              <a:t>都尽量突出出来。</a:t>
            </a:r>
            <a:endParaRPr lang="en-US" altLang="zh-CN" smtClean="0">
              <a:solidFill>
                <a:srgbClr val="C00000"/>
              </a:solidFill>
            </a:endParaRPr>
          </a:p>
          <a:p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整理逻辑</a:t>
            </a:r>
            <a:r>
              <a:rPr lang="zh-CN" altLang="en-US" b="1" smtClean="0"/>
              <a:t>。</a:t>
            </a:r>
            <a:r>
              <a:rPr lang="zh-CN" altLang="zh-CN" smtClean="0"/>
              <a:t>还应该把观点之间的逻辑联系梳理出来</a:t>
            </a:r>
            <a:r>
              <a:rPr lang="zh-CN" altLang="en-US" smtClean="0"/>
              <a:t>。</a:t>
            </a:r>
            <a:r>
              <a:rPr lang="zh-CN" altLang="zh-CN" smtClean="0"/>
              <a:t>从而使</a:t>
            </a:r>
            <a:r>
              <a:rPr lang="zh-CN" altLang="en-US" smtClean="0"/>
              <a:t>知识</a:t>
            </a:r>
            <a:r>
              <a:rPr lang="zh-CN" altLang="zh-CN" smtClean="0"/>
              <a:t>系统化、逻辑化。要帮助</a:t>
            </a:r>
            <a:r>
              <a:rPr lang="zh-CN" altLang="en-US" smtClean="0"/>
              <a:t>学员</a:t>
            </a:r>
            <a:r>
              <a:rPr lang="zh-CN" altLang="zh-CN" smtClean="0"/>
              <a:t>整清逻辑是总结的一大任务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BFC06-05C2-47CF-BA81-742000BE2C3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讲师：接下来学习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协议，前面我们已经学习了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讲师：先回顾一下，什么是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协议？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学生：思考。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协议是在源地址和目的地址间传送数据包的网络层协议。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讲师：无论是源地址还是目的地址的计算机都具备两个最基本的功能，是什么？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讲师：接收数据和发送数据。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讲师：也就是说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协议负责数据的传送。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讲师：我们大家都有寄快递和收快递的经历。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讲师：快递寄出后一定会安全的到达目的地吗？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学生：不会。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讲师：对，可能会什么？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学生：丢失，损坏。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讲师：对，可能会丢失也可能损坏。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协议虽然能够在源地址和目的地址间传送数据包，但是不能解决数据在传输过程中的安全问题。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讲师：那如何解决数据在传输过程中的安全的问题呢？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学生：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讲师：这就需要用到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协议了。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Transmission Control Protocol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的缩写。</a:t>
            </a:r>
            <a:endParaRPr lang="zh-CN" altLang="zh-CN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讲师：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Transmission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传输，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Control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Protocol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TCP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协议即传输控制协议。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同步：是指一个线程要等待上一个线程执行完之后才开始执行当前的线程</a:t>
            </a:r>
            <a:r>
              <a:rPr 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异步：是指一个线程去执行，它的下一个线程不必等待它执行完就开始执行。</a:t>
            </a:r>
            <a:endParaRPr lang="zh-CN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r>
              <a:rPr lang="zh-CN" altLang="en-US" dirty="0">
                <a:sym typeface="+mn-ea"/>
              </a:rPr>
              <a:t>调用</a:t>
            </a:r>
            <a:r>
              <a:rPr lang="en-US" altLang="zh-CN" dirty="0">
                <a:sym typeface="+mn-ea"/>
              </a:rPr>
              <a:t>Iterator()</a:t>
            </a:r>
            <a:r>
              <a:rPr lang="zh-CN" altLang="en-US" dirty="0">
                <a:sym typeface="+mn-ea"/>
              </a:rPr>
              <a:t>得到一个指向集合序列第一个元素的迭代器；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用循环调用</a:t>
            </a:r>
            <a:r>
              <a:rPr lang="en-US" altLang="zh-CN" dirty="0" smtClean="0">
                <a:sym typeface="+mn-ea"/>
              </a:rPr>
              <a:t>hasNext()</a:t>
            </a:r>
            <a:r>
              <a:rPr lang="zh-CN" altLang="en-US" dirty="0" smtClean="0">
                <a:sym typeface="+mn-ea"/>
              </a:rPr>
              <a:t>方法，如果有元素，返回</a:t>
            </a:r>
            <a:r>
              <a:rPr lang="en-US" altLang="zh-CN" dirty="0" smtClean="0">
                <a:sym typeface="+mn-ea"/>
              </a:rPr>
              <a:t>true</a:t>
            </a:r>
            <a:r>
              <a:rPr lang="zh-CN" altLang="en-US" dirty="0" smtClean="0">
                <a:sym typeface="+mn-ea"/>
              </a:rPr>
              <a:t>；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在循环中，使用</a:t>
            </a:r>
            <a:r>
              <a:rPr lang="en-US" altLang="zh-CN" dirty="0" smtClean="0">
                <a:sym typeface="+mn-ea"/>
              </a:rPr>
              <a:t>next()</a:t>
            </a:r>
            <a:r>
              <a:rPr lang="zh-CN" altLang="en-US" dirty="0" smtClean="0">
                <a:sym typeface="+mn-ea"/>
              </a:rPr>
              <a:t>方法获得集合的每一个元素；</a:t>
            </a:r>
            <a:endParaRPr lang="zh-CN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教学指导：结合图示案例讲解数组基本要素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E830EE-11CA-480D-9BB9-A464C3C7379B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教学指导；</a:t>
            </a:r>
            <a:endParaRPr lang="en-US" altLang="zh-CN" smtClean="0"/>
          </a:p>
          <a:p>
            <a:r>
              <a:rPr lang="zh-CN" altLang="en-US" smtClean="0"/>
              <a:t>总结部分</a:t>
            </a:r>
            <a:r>
              <a:rPr lang="zh-CN" altLang="zh-CN" smtClean="0"/>
              <a:t>主要达到以下几个目的：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zh-CN" b="1" smtClean="0"/>
              <a:t>回顾内容</a:t>
            </a:r>
            <a:r>
              <a:rPr lang="zh-CN" altLang="en-US" b="1" smtClean="0"/>
              <a:t>。</a:t>
            </a:r>
            <a:r>
              <a:rPr lang="zh-CN" altLang="en-US" smtClean="0">
                <a:solidFill>
                  <a:srgbClr val="C00000"/>
                </a:solidFill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</a:rPr>
              <a:t>与</a:t>
            </a:r>
            <a:r>
              <a:rPr lang="zh-CN" altLang="en-US" smtClean="0">
                <a:solidFill>
                  <a:srgbClr val="C00000"/>
                </a:solidFill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</a:rPr>
              <a:t>本章任务和目标是</a:t>
            </a:r>
            <a:r>
              <a:rPr lang="zh-CN" altLang="zh-CN" smtClean="0"/>
              <a:t>是强调</a:t>
            </a:r>
            <a:r>
              <a:rPr lang="zh-CN" altLang="en-US" smtClean="0"/>
              <a:t>内容概貌，学到技术，告知要学习什么；总结时，</a:t>
            </a:r>
            <a:r>
              <a:rPr lang="zh-CN" altLang="zh-CN" smtClean="0"/>
              <a:t>要格外强调观点，把每一</a:t>
            </a:r>
            <a:r>
              <a:rPr lang="zh-CN" altLang="en-US" smtClean="0"/>
              <a:t>个知识点</a:t>
            </a:r>
            <a:r>
              <a:rPr lang="zh-CN" altLang="zh-CN" smtClean="0"/>
              <a:t>的观点</a:t>
            </a:r>
            <a:r>
              <a:rPr lang="zh-CN" altLang="en-US" smtClean="0"/>
              <a:t>结论</a:t>
            </a:r>
            <a:r>
              <a:rPr lang="zh-CN" altLang="zh-CN" smtClean="0"/>
              <a:t>都尽量突出出来。</a:t>
            </a:r>
            <a:endParaRPr lang="en-US" altLang="zh-CN" smtClean="0">
              <a:solidFill>
                <a:srgbClr val="C00000"/>
              </a:solidFill>
            </a:endParaRPr>
          </a:p>
          <a:p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整理逻辑</a:t>
            </a:r>
            <a:r>
              <a:rPr lang="zh-CN" altLang="en-US" b="1" smtClean="0"/>
              <a:t>。</a:t>
            </a:r>
            <a:r>
              <a:rPr lang="zh-CN" altLang="zh-CN" smtClean="0"/>
              <a:t>还应该把观点之间的逻辑联系梳理出来</a:t>
            </a:r>
            <a:r>
              <a:rPr lang="zh-CN" altLang="en-US" smtClean="0"/>
              <a:t>。</a:t>
            </a:r>
            <a:r>
              <a:rPr lang="zh-CN" altLang="zh-CN" smtClean="0"/>
              <a:t>从而使</a:t>
            </a:r>
            <a:r>
              <a:rPr lang="zh-CN" altLang="en-US" smtClean="0"/>
              <a:t>知识</a:t>
            </a:r>
            <a:r>
              <a:rPr lang="zh-CN" altLang="zh-CN" smtClean="0"/>
              <a:t>系统化、逻辑化。要帮助</a:t>
            </a:r>
            <a:r>
              <a:rPr lang="zh-CN" altLang="en-US" smtClean="0"/>
              <a:t>学员</a:t>
            </a:r>
            <a:r>
              <a:rPr lang="zh-CN" altLang="zh-CN" smtClean="0"/>
              <a:t>整清逻辑是总结的一大任务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BFC06-05C2-47CF-BA81-742000BE2C3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AF6BF-FFFC-4E9D-96B5-CEDA40342436}" type="slidenum">
              <a:rPr lang="zh-CN" altLang="en-US"/>
            </a:fld>
            <a:endParaRPr lang="en-US" altLang="zh-CN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837AA5-0005-4476-AE4B-074D15671DC9}" type="slidenum">
              <a:rPr lang="zh-CN" altLang="en-US"/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哈希码产生的依据：哈希码并不是完全唯一的，它是一种算法，让同一个类的对象按照自己不同的特征尽量的有不同的哈希码，但不表示不同的对象哈希码完全不同。也有相同的情况，看程序员如何写哈希码的算法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3C208D-BEAA-42F0-878F-593BF6B305B0}" type="slidenum">
              <a:rPr lang="zh-CN" altLang="en-US"/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教学指导；</a:t>
            </a:r>
            <a:endParaRPr lang="en-US" altLang="zh-CN" smtClean="0"/>
          </a:p>
          <a:p>
            <a:r>
              <a:rPr lang="zh-CN" altLang="en-US" smtClean="0"/>
              <a:t>总结部分</a:t>
            </a:r>
            <a:r>
              <a:rPr lang="zh-CN" altLang="zh-CN" smtClean="0"/>
              <a:t>主要达到以下几个目的：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zh-CN" b="1" smtClean="0"/>
              <a:t>回顾内容</a:t>
            </a:r>
            <a:r>
              <a:rPr lang="zh-CN" altLang="en-US" b="1" smtClean="0"/>
              <a:t>。</a:t>
            </a:r>
            <a:r>
              <a:rPr lang="zh-CN" altLang="en-US" smtClean="0">
                <a:solidFill>
                  <a:srgbClr val="C00000"/>
                </a:solidFill>
              </a:rPr>
              <a:t>注意与</a:t>
            </a:r>
            <a:r>
              <a:rPr lang="zh-CN" altLang="zh-CN" smtClean="0">
                <a:solidFill>
                  <a:srgbClr val="C00000"/>
                </a:solidFill>
              </a:rPr>
              <a:t>与</a:t>
            </a:r>
            <a:r>
              <a:rPr lang="zh-CN" altLang="en-US" smtClean="0">
                <a:solidFill>
                  <a:srgbClr val="C00000"/>
                </a:solidFill>
              </a:rPr>
              <a:t>本章任务和目标</a:t>
            </a:r>
            <a:r>
              <a:rPr lang="zh-CN" altLang="zh-CN" smtClean="0">
                <a:solidFill>
                  <a:srgbClr val="C00000"/>
                </a:solidFill>
              </a:rPr>
              <a:t>不一样。</a:t>
            </a:r>
            <a:r>
              <a:rPr lang="zh-CN" altLang="en-US" smtClean="0">
                <a:solidFill>
                  <a:srgbClr val="C00000"/>
                </a:solidFill>
              </a:rPr>
              <a:t>本章任务和目标是</a:t>
            </a:r>
            <a:r>
              <a:rPr lang="zh-CN" altLang="zh-CN" smtClean="0"/>
              <a:t>是强调</a:t>
            </a:r>
            <a:r>
              <a:rPr lang="zh-CN" altLang="en-US" smtClean="0"/>
              <a:t>内容概貌，学到技术，告知要学习什么；总结时，</a:t>
            </a:r>
            <a:r>
              <a:rPr lang="zh-CN" altLang="zh-CN" smtClean="0"/>
              <a:t>要格外强调观点，把每一</a:t>
            </a:r>
            <a:r>
              <a:rPr lang="zh-CN" altLang="en-US" smtClean="0"/>
              <a:t>个知识点</a:t>
            </a:r>
            <a:r>
              <a:rPr lang="zh-CN" altLang="zh-CN" smtClean="0"/>
              <a:t>的观点</a:t>
            </a:r>
            <a:r>
              <a:rPr lang="zh-CN" altLang="en-US" smtClean="0"/>
              <a:t>结论</a:t>
            </a:r>
            <a:r>
              <a:rPr lang="zh-CN" altLang="zh-CN" smtClean="0"/>
              <a:t>都尽量突出出来。</a:t>
            </a:r>
            <a:endParaRPr lang="en-US" altLang="zh-CN" smtClean="0">
              <a:solidFill>
                <a:srgbClr val="C00000"/>
              </a:solidFill>
            </a:endParaRPr>
          </a:p>
          <a:p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整理逻辑</a:t>
            </a:r>
            <a:r>
              <a:rPr lang="zh-CN" altLang="en-US" b="1" smtClean="0"/>
              <a:t>。</a:t>
            </a:r>
            <a:r>
              <a:rPr lang="zh-CN" altLang="zh-CN" smtClean="0"/>
              <a:t>还应该把观点之间的逻辑联系梳理出来</a:t>
            </a:r>
            <a:r>
              <a:rPr lang="zh-CN" altLang="en-US" smtClean="0"/>
              <a:t>。</a:t>
            </a:r>
            <a:r>
              <a:rPr lang="zh-CN" altLang="zh-CN" smtClean="0"/>
              <a:t>从而使</a:t>
            </a:r>
            <a:r>
              <a:rPr lang="zh-CN" altLang="en-US" smtClean="0"/>
              <a:t>知识</a:t>
            </a:r>
            <a:r>
              <a:rPr lang="zh-CN" altLang="zh-CN" smtClean="0"/>
              <a:t>系统化、逻辑化。要帮助</a:t>
            </a:r>
            <a:r>
              <a:rPr lang="zh-CN" altLang="en-US" smtClean="0"/>
              <a:t>学员</a:t>
            </a:r>
            <a:r>
              <a:rPr lang="zh-CN" altLang="zh-CN" smtClean="0"/>
              <a:t>整清逻辑是总结的一大任务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6BFC06-05C2-47CF-BA81-742000BE2C3F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教学指导：结合图示案例讲解数组基本要素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E830EE-11CA-480D-9BB9-A464C3C7379B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教学指导：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预习作业测试题用于下次上课前进行全班同学集中测试。因此教员要在本次课布置下去。布置预习测试题的目的是要求学员进行预习，保障下次学员学习质量。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不少于</a:t>
            </a:r>
            <a:r>
              <a:rPr lang="en-US" altLang="zh-CN" smtClean="0"/>
              <a:t>4</a:t>
            </a:r>
            <a:r>
              <a:rPr lang="zh-CN" altLang="en-US" smtClean="0"/>
              <a:t>道题，其中至少包含一道简述题，主要了解学员对重要知识点的理解程度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04090E-D64E-40C3-B961-86ECD9067041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837AA5-0005-4476-AE4B-074D15671DC9}" type="slidenum">
              <a:rPr lang="zh-CN" altLang="en-US"/>
            </a:fld>
            <a:endParaRPr lang="en-US" altLang="zh-CN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1671638" y="951313"/>
            <a:ext cx="0" cy="419219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835696" y="843559"/>
            <a:ext cx="6984776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07504" y="843558"/>
            <a:ext cx="14401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单击此处编辑式</a:t>
            </a:r>
            <a:endParaRPr lang="zh-CN" altLang="en-US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没有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1253209"/>
            <a:ext cx="7772400" cy="11025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683568" y="2283718"/>
            <a:ext cx="7776864" cy="594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082826"/>
            <a:ext cx="9155113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2442815" y="3962401"/>
            <a:ext cx="4289425" cy="359569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2442812" y="3507854"/>
            <a:ext cx="426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进阶》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八维教育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</a:t>
            </a:r>
            <a:endParaRPr lang="zh-CN" altLang="en-US" dirty="0"/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0" y="771550"/>
            <a:ext cx="16176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843558"/>
            <a:ext cx="8352928" cy="3600400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57686" y="214296"/>
            <a:ext cx="4606927" cy="4801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254" y="910817"/>
            <a:ext cx="7645398" cy="3857652"/>
          </a:xfrm>
          <a:prstGeom prst="rect">
            <a:avLst/>
          </a:prstGeom>
        </p:spPr>
        <p:txBody>
          <a:bodyPr/>
          <a:lstStyle>
            <a:lvl1pPr>
              <a:buSzPct val="100000"/>
              <a:buFont typeface="Wingdings" panose="05000000000000000000" pitchFamily="2" charset="2"/>
              <a:buChar char="n"/>
              <a:defRPr b="1">
                <a:latin typeface="+mn-lt"/>
              </a:defRPr>
            </a:lvl1pPr>
            <a:lvl2pPr>
              <a:buSzPct val="100000"/>
              <a:buFont typeface="Wingdings" panose="05000000000000000000" pitchFamily="2" charset="2"/>
              <a:buChar char="u"/>
              <a:defRPr b="1">
                <a:latin typeface="+mn-lt"/>
              </a:defRPr>
            </a:lvl2pPr>
            <a:lvl3pPr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b="1">
                <a:latin typeface="+mn-lt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938963" y="4816079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2B5F8-CE0A-4CE3-86F1-76C2246F4BA3}" type="slidenum">
              <a:rPr lang="zh-CN" altLang="en-US" smtClean="0"/>
            </a:fld>
            <a:r>
              <a:rPr lang="en-US" altLang="zh-CN" dirty="0" smtClean="0"/>
              <a:t>/39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6409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</a:t>
            </a:r>
            <a:endParaRPr lang="zh-CN" altLang="en-US" dirty="0"/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0" y="771550"/>
            <a:ext cx="16176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  <a:prstGeom prst="rect">
            <a:avLst/>
          </a:prstGeom>
        </p:spPr>
        <p:txBody>
          <a:bodyPr/>
          <a:lstStyle/>
          <a:p>
            <a:fld id="{73B3D490-D047-46FA-BFB9-06A35E31C10B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2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  <a:prstGeom prst="rect">
            <a:avLst/>
          </a:prstGeom>
        </p:spPr>
        <p:txBody>
          <a:bodyPr/>
          <a:lstStyle/>
          <a:p>
            <a:fld id="{934C11C6-5A40-492F-87BB-D659BD3D6B6F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microsoft.com/office/2007/relationships/hdphoto" Target="../media/hdphoto1.wdp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 userDrawn="1"/>
        </p:nvSpPr>
        <p:spPr bwMode="auto">
          <a:xfrm>
            <a:off x="8623697" y="4693446"/>
            <a:ext cx="52268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 userDrawn="1"/>
        </p:nvSpPr>
        <p:spPr bwMode="auto">
          <a:xfrm flipV="1">
            <a:off x="3" y="555526"/>
            <a:ext cx="9146381" cy="41126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 userDrawn="1"/>
        </p:nvSpPr>
        <p:spPr bwMode="auto">
          <a:xfrm>
            <a:off x="8792769" y="4731544"/>
            <a:ext cx="4716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16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</a:fld>
            <a:r>
              <a:rPr lang="zh-CN" altLang="en-US" sz="16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438"/>
            <a:ext cx="1547664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Browallia New" panose="020B0604020202020204" charset="0"/>
        </a:defRPr>
      </a:lvl1pPr>
      <a:lvl2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2pPr>
      <a:lvl3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3pPr>
      <a:lvl4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4pPr>
      <a:lvl5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4.xml"/><Relationship Id="rId6" Type="http://schemas.openxmlformats.org/officeDocument/2006/relationships/themeOverride" Target="../theme/themeOverride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33.png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wmf"/><Relationship Id="rId1" Type="http://schemas.openxmlformats.org/officeDocument/2006/relationships/control" Target="../activeX/activeX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3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4.xml"/><Relationship Id="rId2" Type="http://schemas.openxmlformats.org/officeDocument/2006/relationships/image" Target="../media/image33.png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7.xml"/><Relationship Id="rId2" Type="http://schemas.openxmlformats.org/officeDocument/2006/relationships/image" Target="../media/image33.png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4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image" Target="../media/image17.wmf"/><Relationship Id="rId7" Type="http://schemas.openxmlformats.org/officeDocument/2006/relationships/image" Target="../media/image16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jpeg"/><Relationship Id="rId3" Type="http://schemas.openxmlformats.org/officeDocument/2006/relationships/image" Target="../media/image12.wmf"/><Relationship Id="rId2" Type="http://schemas.openxmlformats.org/officeDocument/2006/relationships/image" Target="../media/image11.png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23.jpe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wmf"/><Relationship Id="rId10" Type="http://schemas.openxmlformats.org/officeDocument/2006/relationships/image" Target="../media/image19.wmf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第三单元</a:t>
            </a:r>
            <a:endParaRPr lang="zh-CN" altLang="en-US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容器框架及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集合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4"/>
    </mc:Choice>
    <mc:Fallback>
      <p:transition spd="slow" advTm="9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583396" y="4665352"/>
            <a:ext cx="2123696" cy="30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20" b="1" dirty="0">
                <a:solidFill>
                  <a:srgbClr val="FF0000"/>
                </a:solidFill>
              </a:rPr>
              <a:t>京东超市商品列表？</a:t>
            </a:r>
            <a:endParaRPr kumimoji="1" lang="zh-CN" altLang="en-US" sz="142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7493" y="4618033"/>
            <a:ext cx="2058506" cy="35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705" b="1" dirty="0" err="1">
                <a:solidFill>
                  <a:srgbClr val="C00000"/>
                </a:solidFill>
              </a:rPr>
              <a:t>qq</a:t>
            </a:r>
            <a:r>
              <a:rPr kumimoji="1" lang="zh-CN" altLang="en-US" sz="1705" b="1" dirty="0">
                <a:solidFill>
                  <a:srgbClr val="C00000"/>
                </a:solidFill>
              </a:rPr>
              <a:t>消息列表？</a:t>
            </a:r>
            <a:endParaRPr kumimoji="1" lang="zh-CN" altLang="en-US" sz="1705" b="1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277" y="4619978"/>
            <a:ext cx="2180832" cy="30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20" dirty="0">
                <a:solidFill>
                  <a:srgbClr val="6980A5"/>
                </a:solidFill>
              </a:rPr>
              <a:t>网易新闻首页资讯列表？</a:t>
            </a:r>
            <a:endParaRPr lang="zh-CN" altLang="en-US" sz="1420" dirty="0">
              <a:solidFill>
                <a:srgbClr val="6980A5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00" y="661297"/>
            <a:ext cx="2226758" cy="395868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96" y="750508"/>
            <a:ext cx="2048896" cy="36424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9" y="750509"/>
            <a:ext cx="2048896" cy="36424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534035"/>
          </a:xfrm>
        </p:spPr>
        <p:txBody>
          <a:bodyPr/>
          <a:lstStyle/>
          <a:p>
            <a:pPr algn="r"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+mn-ea"/>
                <a:ea typeface="+mn-ea"/>
              </a:rPr>
              <a:t>什么是List</a:t>
            </a:r>
            <a:r>
              <a:rPr lang="en-US" sz="2000" dirty="0" smtClean="0">
                <a:solidFill>
                  <a:srgbClr val="0070C0"/>
                </a:solidFill>
              </a:rPr>
              <a:t>集合</a:t>
            </a:r>
            <a:endParaRPr lang="en-US" sz="2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dirty="0" smtClean="0">
                <a:sym typeface="+mn-ea"/>
              </a:rPr>
              <a:t>什么是</a:t>
            </a:r>
            <a:r>
              <a:rPr lang="en-US" altLang="zh-CN" dirty="0" smtClean="0">
                <a:latin typeface="+mn-ea"/>
                <a:ea typeface="+mn-ea"/>
                <a:sym typeface="+mn-ea"/>
              </a:rPr>
              <a:t>List</a:t>
            </a:r>
            <a:r>
              <a:rPr lang="zh-CN" dirty="0" smtClean="0">
                <a:sym typeface="+mn-ea"/>
              </a:rPr>
              <a:t>集合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215" y="1099185"/>
            <a:ext cx="2444115" cy="423545"/>
          </a:xfrm>
        </p:spPr>
        <p:txBody>
          <a:bodyPr/>
          <a:lstStyle/>
          <a:p>
            <a:r>
              <a:rPr lang="en-US" altLang="zh-CN" sz="1800" dirty="0"/>
              <a:t>List</a:t>
            </a:r>
            <a:r>
              <a:rPr lang="zh-CN" altLang="en-US" sz="1800" dirty="0"/>
              <a:t>集合的定义：</a:t>
            </a: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800" dirty="0"/>
          </a:p>
        </p:txBody>
      </p:sp>
      <p:sp>
        <p:nvSpPr>
          <p:cNvPr id="30" name="椭圆 29"/>
          <p:cNvSpPr/>
          <p:nvPr/>
        </p:nvSpPr>
        <p:spPr>
          <a:xfrm>
            <a:off x="579755" y="2243773"/>
            <a:ext cx="998538" cy="1055688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sx="86000" sy="8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  <a:p>
            <a:pPr algn="ctr" fontAlgn="base"/>
            <a:r>
              <a:rPr lang="zh-CN" altLang="en-US" sz="2000" b="1" strike="noStrike" noProof="1">
                <a:solidFill>
                  <a:schemeClr val="accent1"/>
                </a:solidFill>
              </a:rPr>
              <a:t>List集合</a:t>
            </a:r>
            <a:endParaRPr lang="zh-CN" altLang="en-US" sz="2000" b="1" strike="noStrike" noProof="1">
              <a:solidFill>
                <a:schemeClr val="accent1"/>
              </a:solidFill>
            </a:endParaRPr>
          </a:p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</p:txBody>
      </p:sp>
      <p:sp>
        <p:nvSpPr>
          <p:cNvPr id="31" name="Text Box 14"/>
          <p:cNvSpPr txBox="1"/>
          <p:nvPr/>
        </p:nvSpPr>
        <p:spPr>
          <a:xfrm>
            <a:off x="149543" y="1829435"/>
            <a:ext cx="1857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8"/>
          <p:cNvSpPr txBox="1"/>
          <p:nvPr/>
        </p:nvSpPr>
        <p:spPr>
          <a:xfrm>
            <a:off x="2006600" y="1829435"/>
            <a:ext cx="13296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临近的属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172018" y="2197735"/>
            <a:ext cx="998538" cy="1055688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2000" b="1" strike="noStrike" noProof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集合</a:t>
            </a:r>
            <a:endParaRPr lang="zh-CN" sz="2000" b="1" strike="noStrike" noProof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3" name="Text Box 12"/>
          <p:cNvSpPr txBox="1"/>
          <p:nvPr/>
        </p:nvSpPr>
        <p:spPr>
          <a:xfrm>
            <a:off x="5184775" y="1829435"/>
            <a:ext cx="1771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种差（内涵）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021580" y="2293620"/>
            <a:ext cx="2320925" cy="1018540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圆角矩形 4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52189" y="1367647"/>
              <a:ext cx="3742416" cy="217744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47" name="TextBox 22"/>
          <p:cNvSpPr txBox="1"/>
          <p:nvPr/>
        </p:nvSpPr>
        <p:spPr>
          <a:xfrm>
            <a:off x="5237480" y="2398395"/>
            <a:ext cx="2076450" cy="901700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 anchor="t">
            <a:spAutoFit/>
          </a:bodyPr>
          <a:lstStyle/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1、有序序列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2、可以重复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endParaRPr sz="1600" b="1" dirty="0" smtClean="0">
              <a:sym typeface="+mn-ea"/>
            </a:endParaRPr>
          </a:p>
        </p:txBody>
      </p:sp>
      <p:sp>
        <p:nvSpPr>
          <p:cNvPr id="49" name="Text Box 8"/>
          <p:cNvSpPr txBox="1"/>
          <p:nvPr/>
        </p:nvSpPr>
        <p:spPr>
          <a:xfrm>
            <a:off x="3550920" y="1829435"/>
            <a:ext cx="20415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同属的其它种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AutoShape 7"/>
          <p:cNvSpPr/>
          <p:nvPr/>
        </p:nvSpPr>
        <p:spPr>
          <a:xfrm flipH="1">
            <a:off x="971233" y="3489325"/>
            <a:ext cx="215900" cy="576263"/>
          </a:xfrm>
          <a:prstGeom prst="downArrow">
            <a:avLst>
              <a:gd name="adj1" fmla="val 50000"/>
              <a:gd name="adj2" fmla="val 66468"/>
            </a:avLst>
          </a:pr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vert="eaVert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2" name="Text Box 8"/>
          <p:cNvSpPr txBox="1"/>
          <p:nvPr/>
        </p:nvSpPr>
        <p:spPr>
          <a:xfrm>
            <a:off x="449580" y="3561080"/>
            <a:ext cx="12573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    延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713355" y="4342449"/>
            <a:ext cx="1883410" cy="276860"/>
            <a:chOff x="2782599" y="1518952"/>
            <a:chExt cx="1870251" cy="157835"/>
          </a:xfrm>
          <a:solidFill>
            <a:schemeClr val="accent1"/>
          </a:solidFill>
        </p:grpSpPr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782599" y="1518952"/>
              <a:ext cx="1870251" cy="157835"/>
            </a:xfrm>
            <a:prstGeom prst="chevron">
              <a:avLst>
                <a:gd name="adj" fmla="val 1215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fontAlgn="base">
                <a:defRPr/>
              </a:pPr>
              <a:endParaRPr lang="zh-CN" altLang="en-US" sz="1800" strike="noStrike" kern="0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2836198" y="1538097"/>
              <a:ext cx="1594222" cy="13140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Vector集合</a:t>
              </a:r>
              <a:endParaRPr lang="zh-CN" altLang="en-US" sz="15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56285" y="4350069"/>
            <a:ext cx="1904365" cy="276860"/>
            <a:chOff x="897128" y="1518950"/>
            <a:chExt cx="1868348" cy="157835"/>
          </a:xfrm>
          <a:solidFill>
            <a:schemeClr val="accent1"/>
          </a:solidFill>
        </p:grpSpPr>
        <p:sp>
          <p:nvSpPr>
            <p:cNvPr id="57" name="AutoShape 7"/>
            <p:cNvSpPr>
              <a:spLocks noChangeArrowheads="1"/>
            </p:cNvSpPr>
            <p:nvPr/>
          </p:nvSpPr>
          <p:spPr bwMode="auto">
            <a:xfrm>
              <a:off x="897128" y="1518950"/>
              <a:ext cx="1868348" cy="157835"/>
            </a:xfrm>
            <a:prstGeom prst="homePlate">
              <a:avLst>
                <a:gd name="adj" fmla="val 1194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fontAlgn="base">
                <a:defRPr/>
              </a:pPr>
              <a:endParaRPr lang="zh-CN" altLang="en-US" sz="1800" strike="noStrike" kern="0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978940" y="1533753"/>
              <a:ext cx="1649550" cy="13140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defRPr/>
              </a:pPr>
              <a:r>
                <a:rPr lang="zh-CN" altLang="en-US" sz="15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ArrayList集合</a:t>
              </a:r>
              <a:endParaRPr lang="zh-CN" altLang="en-US" sz="15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2373630" y="1154113"/>
            <a:ext cx="6802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1800" dirty="0">
                <a:latin typeface="+mn-ea"/>
                <a:ea typeface="+mn-ea"/>
                <a:sym typeface="+mn-ea"/>
              </a:rPr>
              <a:t>是用于有序存储可重复元素的集合。</a:t>
            </a:r>
            <a:endParaRPr lang="zh-CN" altLang="en-US" sz="1800" dirty="0" smtClean="0">
              <a:solidFill>
                <a:srgbClr val="FF0000"/>
              </a:solidFill>
              <a:latin typeface="+mn-ea"/>
              <a:ea typeface="+mn-ea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8195" y="4324985"/>
            <a:ext cx="2220595" cy="281305"/>
            <a:chOff x="3799988" y="1296931"/>
            <a:chExt cx="1870251" cy="157744"/>
          </a:xfrm>
          <a:solidFill>
            <a:schemeClr val="accent1"/>
          </a:solidFill>
        </p:grpSpPr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3799988" y="1296931"/>
              <a:ext cx="1870251" cy="157744"/>
            </a:xfrm>
            <a:prstGeom prst="chevron">
              <a:avLst>
                <a:gd name="adj" fmla="val 12153"/>
              </a:avLst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fontAlgn="base">
                <a:defRPr/>
              </a:pPr>
              <a:endParaRPr lang="zh-CN" altLang="en-US" sz="2400" strike="noStrike" kern="0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3848612" y="1324050"/>
              <a:ext cx="1493537" cy="129257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LinkedList 集合</a:t>
              </a:r>
              <a:endParaRPr lang="zh-CN" altLang="en-US" sz="15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42" grpId="0" bldLvl="0" animBg="1"/>
      <p:bldP spid="43" grpId="0"/>
      <p:bldP spid="47" grpId="0"/>
      <p:bldP spid="49" grpId="0"/>
      <p:bldP spid="51" grpId="0" bldLvl="0" animBg="1"/>
      <p:bldP spid="52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3215" y="1203325"/>
            <a:ext cx="8352790" cy="1004570"/>
          </a:xfrm>
        </p:spPr>
        <p:txBody>
          <a:bodyPr/>
          <a:lstStyle/>
          <a:p>
            <a:r>
              <a:rPr lang="en-US" altLang="zh-CN"/>
              <a:t>List</a:t>
            </a:r>
            <a:r>
              <a:rPr lang="zh-CN" altLang="en-US"/>
              <a:t>接口是</a:t>
            </a:r>
            <a:r>
              <a:rPr lang="zh-CN" altLang="en-US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容器框架中继承了Collection接口，声明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有序存储对象（可重复）</a:t>
            </a:r>
            <a:r>
              <a:rPr lang="zh-CN" altLang="en-US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公共接口。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7" name="副标题 6"/>
          <p:cNvSpPr>
            <a:spLocks noGrp="1"/>
          </p:cNvSpPr>
          <p:nvPr>
            <p:ph type="subTitle" idx="10"/>
          </p:nvPr>
        </p:nvSpPr>
        <p:spPr>
          <a:xfrm>
            <a:off x="467544" y="771550"/>
            <a:ext cx="7488832" cy="360040"/>
          </a:xfrm>
        </p:spPr>
        <p:txBody>
          <a:bodyPr/>
          <a:lstStyle/>
          <a:p>
            <a:r>
              <a:rPr lang="en-US" altLang="zh-CN"/>
              <a:t>List</a:t>
            </a:r>
            <a:r>
              <a:rPr lang="zh-CN" altLang="en-US"/>
              <a:t>集合通过</a:t>
            </a:r>
            <a:r>
              <a:rPr lang="en-US" altLang="zh-CN"/>
              <a:t>List</a:t>
            </a:r>
            <a:r>
              <a:rPr lang="zh-CN" altLang="en-US"/>
              <a:t>接口实现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lang="zh-CN" altLang="en-US" sz="2000" dirty="0" smtClean="0">
                <a:solidFill>
                  <a:srgbClr val="0070C0"/>
                </a:solidFill>
                <a:latin typeface="+mn-ea"/>
                <a:ea typeface="+mn-ea"/>
              </a:rPr>
              <a:t>什么是</a:t>
            </a:r>
            <a:r>
              <a:rPr lang="en-US" altLang="en-US" sz="2000" dirty="0" smtClean="0">
                <a:solidFill>
                  <a:srgbClr val="0070C0"/>
                </a:solidFill>
                <a:latin typeface="+mn-ea"/>
                <a:ea typeface="+mn-ea"/>
              </a:rPr>
              <a:t>List</a:t>
            </a:r>
            <a:r>
              <a:rPr lang="zh-CN" altLang="en-US" sz="2000" dirty="0" smtClean="0">
                <a:solidFill>
                  <a:srgbClr val="0070C0"/>
                </a:solidFill>
              </a:rPr>
              <a:t>接口</a:t>
            </a:r>
            <a:endParaRPr lang="en-US" sz="2000" dirty="0" smtClean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305" y="2301875"/>
            <a:ext cx="5532755" cy="2472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46209" y="13005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sz="2000" dirty="0" smtClean="0">
                <a:latin typeface="+mn-ea"/>
                <a:ea typeface="+mn-ea"/>
                <a:sym typeface="+mn-ea"/>
              </a:rPr>
              <a:t>List</a:t>
            </a:r>
            <a:r>
              <a:rPr lang="zh-CN" sz="2000" dirty="0" smtClean="0">
                <a:sym typeface="+mn-ea"/>
              </a:rPr>
              <a:t>接口</a:t>
            </a:r>
            <a:r>
              <a:rPr lang="zh-CN" dirty="0" smtClean="0"/>
              <a:t>常用方法</a:t>
            </a:r>
            <a:endParaRPr lang="zh-CN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258888" y="1600200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1131570"/>
            <a:ext cx="7168515" cy="688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969770"/>
            <a:ext cx="7250430" cy="6191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701925"/>
            <a:ext cx="7319645" cy="1114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0" y="3928745"/>
            <a:ext cx="7320280" cy="714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3419475" y="2719070"/>
            <a:ext cx="19272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</a:t>
            </a:r>
            <a:r>
              <a:rPr lang="en-US" altLang="zh-CN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</a:t>
            </a:r>
            <a:r>
              <a:rPr lang="zh-CN" altLang="en-US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2340" b="1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250" name="组合 30"/>
          <p:cNvGrpSpPr/>
          <p:nvPr/>
        </p:nvGrpSpPr>
        <p:grpSpPr bwMode="auto">
          <a:xfrm>
            <a:off x="2588895" y="1491615"/>
            <a:ext cx="3387567" cy="3130392"/>
            <a:chOff x="0" y="0"/>
            <a:chExt cx="3763541" cy="3478292"/>
          </a:xfrm>
        </p:grpSpPr>
        <p:sp>
          <p:nvSpPr>
            <p:cNvPr id="10251" name="AutoShape 4"/>
            <p:cNvSpPr>
              <a:spLocks noChangeArrowheads="1"/>
            </p:cNvSpPr>
            <p:nvPr/>
          </p:nvSpPr>
          <p:spPr bwMode="auto">
            <a:xfrm rot="19367479">
              <a:off x="0" y="0"/>
              <a:ext cx="3763541" cy="3478292"/>
            </a:xfrm>
            <a:custGeom>
              <a:avLst/>
              <a:gdLst>
                <a:gd name="T0" fmla="*/ 21592 w 21600"/>
                <a:gd name="T1" fmla="*/ 11199 h 21600"/>
                <a:gd name="T2" fmla="*/ 17626 w 21600"/>
                <a:gd name="T3" fmla="*/ 4820 h 21600"/>
                <a:gd name="T4" fmla="*/ 18143 w 21600"/>
                <a:gd name="T5" fmla="*/ 11071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8" y="5957"/>
                  </a:cubicBezTo>
                  <a:lnTo>
                    <a:pt x="18924" y="3683"/>
                  </a:lnTo>
                  <a:cubicBezTo>
                    <a:pt x="20649" y="5653"/>
                    <a:pt x="21600" y="8182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F49022"/>
            </a:solidFill>
            <a:ln w="3175" cap="flat" cmpd="sng">
              <a:solidFill>
                <a:srgbClr val="FFC000"/>
              </a:solidFill>
              <a:bevel/>
            </a:ln>
          </p:spPr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zh-CN" sz="2520" b="1" i="1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52" name="WordArt 7"/>
            <p:cNvSpPr>
              <a:spLocks noChangeArrowheads="1" noChangeShapeType="1" noTextEdit="1"/>
            </p:cNvSpPr>
            <p:nvPr/>
          </p:nvSpPr>
          <p:spPr bwMode="auto">
            <a:xfrm rot="3394332">
              <a:off x="1373568" y="482430"/>
              <a:ext cx="2105025" cy="17716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546007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</a:t>
              </a:r>
              <a:r>
                <a:rPr lang="zh-CN" altLang="en-US" sz="1800" strike="sngStrike" kern="1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strike="sngStrike" kern="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7" name="组合 1"/>
          <p:cNvGrpSpPr/>
          <p:nvPr/>
        </p:nvGrpSpPr>
        <p:grpSpPr bwMode="auto">
          <a:xfrm>
            <a:off x="2828925" y="1460183"/>
            <a:ext cx="3387567" cy="3128963"/>
            <a:chOff x="0" y="0"/>
            <a:chExt cx="3764584" cy="3477329"/>
          </a:xfrm>
        </p:grpSpPr>
        <p:sp>
          <p:nvSpPr>
            <p:cNvPr id="10258" name="AutoShape 6"/>
            <p:cNvSpPr>
              <a:spLocks noChangeArrowheads="1"/>
            </p:cNvSpPr>
            <p:nvPr/>
          </p:nvSpPr>
          <p:spPr bwMode="auto">
            <a:xfrm rot="12146960">
              <a:off x="0" y="0"/>
              <a:ext cx="3764584" cy="3477329"/>
            </a:xfrm>
            <a:custGeom>
              <a:avLst/>
              <a:gdLst>
                <a:gd name="T0" fmla="*/ 21581 w 21600"/>
                <a:gd name="T1" fmla="*/ 11439 h 21600"/>
                <a:gd name="T2" fmla="*/ 17885 w 21600"/>
                <a:gd name="T3" fmla="*/ 5130 h 21600"/>
                <a:gd name="T4" fmla="*/ 18136 w 21600"/>
                <a:gd name="T5" fmla="*/ 11234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130"/>
                    <a:pt x="17580" y="7511"/>
                    <a:pt x="16538" y="6208"/>
                  </a:cubicBezTo>
                  <a:lnTo>
                    <a:pt x="19232" y="4052"/>
                  </a:lnTo>
                  <a:cubicBezTo>
                    <a:pt x="20765" y="5967"/>
                    <a:pt x="21600" y="8347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53C3B0"/>
            </a:solidFill>
            <a:ln w="3175" cap="flat" cmpd="sng">
              <a:solidFill>
                <a:srgbClr val="EAEAEA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zh-CN" sz="1080" b="1" i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59" name="WordArt 9"/>
            <p:cNvSpPr>
              <a:spLocks noChangeArrowheads="1" noChangeShapeType="1" noTextEdit="1"/>
            </p:cNvSpPr>
            <p:nvPr/>
          </p:nvSpPr>
          <p:spPr bwMode="auto">
            <a:xfrm rot="17984564">
              <a:off x="219731" y="577468"/>
              <a:ext cx="2105025" cy="17700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543391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ArrayList</a:t>
              </a:r>
              <a:r>
                <a:rPr lang="zh-CN" altLang="en-US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kern="1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4" name="组合 3"/>
          <p:cNvGrpSpPr/>
          <p:nvPr/>
        </p:nvGrpSpPr>
        <p:grpSpPr bwMode="auto">
          <a:xfrm>
            <a:off x="2817495" y="1145857"/>
            <a:ext cx="3130392" cy="3387567"/>
            <a:chOff x="0" y="0"/>
            <a:chExt cx="3477329" cy="3764584"/>
          </a:xfrm>
        </p:grpSpPr>
        <p:sp>
          <p:nvSpPr>
            <p:cNvPr id="10265" name="AutoShape 5"/>
            <p:cNvSpPr>
              <a:spLocks noChangeArrowheads="1"/>
            </p:cNvSpPr>
            <p:nvPr/>
          </p:nvSpPr>
          <p:spPr bwMode="auto">
            <a:xfrm rot="5078397">
              <a:off x="-143627" y="143626"/>
              <a:ext cx="3764584" cy="3477329"/>
            </a:xfrm>
            <a:custGeom>
              <a:avLst/>
              <a:gdLst>
                <a:gd name="T0" fmla="*/ 21592 w 21600"/>
                <a:gd name="T1" fmla="*/ 11198 h 21600"/>
                <a:gd name="T2" fmla="*/ 17626 w 21600"/>
                <a:gd name="T3" fmla="*/ 4820 h 21600"/>
                <a:gd name="T4" fmla="*/ 18143 w 21600"/>
                <a:gd name="T5" fmla="*/ 11071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7" y="5957"/>
                  </a:cubicBezTo>
                  <a:lnTo>
                    <a:pt x="18923" y="3683"/>
                  </a:lnTo>
                  <a:cubicBezTo>
                    <a:pt x="20648" y="5652"/>
                    <a:pt x="21600" y="8181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EE3636"/>
            </a:solidFill>
            <a:ln w="3175" cap="flat" cmpd="sng">
              <a:solidFill>
                <a:srgbClr val="D3E2FF"/>
              </a:solidFill>
              <a:bevel/>
            </a:ln>
          </p:spPr>
          <p:txBody>
            <a:bodyPr lIns="0" rIns="0" anchor="ctr"/>
            <a:lstStyle>
              <a:lvl1pPr marL="182880" indent="-18288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zh-CN" altLang="zh-CN" sz="1260" b="1" i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66" name="WordArt 8"/>
            <p:cNvSpPr>
              <a:spLocks noChangeArrowheads="1" noChangeShapeType="1" noTextEdit="1"/>
            </p:cNvSpPr>
            <p:nvPr/>
          </p:nvSpPr>
          <p:spPr bwMode="auto">
            <a:xfrm rot="79672">
              <a:off x="498799" y="1639250"/>
              <a:ext cx="2474912" cy="17716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Down">
                <a:avLst>
                  <a:gd name="adj" fmla="val 1788643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LinkedList</a:t>
              </a:r>
              <a:r>
                <a:rPr lang="zh-CN" altLang="en-US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kern="1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smtClean="0">
                <a:latin typeface="+mj-ea"/>
                <a:sym typeface="+mn-ea"/>
              </a:rPr>
              <a:t>什么是</a:t>
            </a:r>
            <a:r>
              <a:rPr lang="en-US" smtClean="0">
                <a:latin typeface="+mn-ea"/>
                <a:ea typeface="+mn-ea"/>
                <a:sym typeface="+mn-ea"/>
              </a:rPr>
              <a:t>ArrayList</a:t>
            </a:r>
            <a:r>
              <a:rPr lang="en-US" smtClean="0">
                <a:sym typeface="+mn-ea"/>
              </a:rPr>
              <a:t>集合</a:t>
            </a:r>
            <a:endParaRPr sz="2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2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dirty="0" smtClean="0">
                <a:sym typeface="+mn-ea"/>
              </a:rPr>
              <a:t>什么是</a:t>
            </a:r>
            <a:r>
              <a:rPr lang="en-US" altLang="en-US" dirty="0" smtClean="0">
                <a:latin typeface="+mn-ea"/>
                <a:ea typeface="+mn-ea"/>
                <a:sym typeface="+mn-ea"/>
              </a:rPr>
              <a:t>ArrayList</a:t>
            </a:r>
            <a:r>
              <a:rPr lang="en-US" altLang="en-US" dirty="0" smtClean="0">
                <a:sym typeface="+mn-ea"/>
              </a:rPr>
              <a:t>集</a:t>
            </a:r>
            <a:r>
              <a:rPr lang="en-US" dirty="0" smtClean="0">
                <a:sym typeface="+mn-ea"/>
              </a:rPr>
              <a:t>合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50" y="1142365"/>
            <a:ext cx="2923540" cy="423545"/>
          </a:xfrm>
        </p:spPr>
        <p:txBody>
          <a:bodyPr/>
          <a:lstStyle/>
          <a:p>
            <a:r>
              <a:rPr lang="en-US" altLang="zh-CN" sz="1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ArrayList</a:t>
            </a:r>
            <a:r>
              <a:rPr lang="zh-CN" altLang="en-US" sz="18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集合的定义</a:t>
            </a:r>
            <a:r>
              <a:rPr lang="zh-CN" altLang="en-US" sz="1800" dirty="0"/>
              <a:t>是</a:t>
            </a:r>
            <a:r>
              <a:rPr lang="zh-CN" altLang="en-US" sz="1600" dirty="0"/>
              <a:t>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378460" y="2492375"/>
            <a:ext cx="1127125" cy="1056005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sx="86000" sy="8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  <a:p>
            <a:pPr algn="ctr" fontAlgn="base"/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ArrayList</a:t>
            </a:r>
            <a:endParaRPr lang="zh-CN" altLang="en-US" sz="2000" b="1" dirty="0">
              <a:solidFill>
                <a:schemeClr val="accent1"/>
              </a:solidFill>
              <a:sym typeface="+mn-ea"/>
            </a:endParaRPr>
          </a:p>
          <a:p>
            <a:pPr algn="ctr" fontAlgn="base"/>
            <a:r>
              <a:rPr lang="zh-CN" altLang="en-US" sz="2000" b="1" strike="noStrike" noProof="1">
                <a:solidFill>
                  <a:schemeClr val="accent1"/>
                </a:solidFill>
              </a:rPr>
              <a:t>集合</a:t>
            </a:r>
            <a:endParaRPr lang="zh-CN" altLang="en-US" sz="2000" b="1" strike="noStrike" noProof="1">
              <a:solidFill>
                <a:schemeClr val="accent1"/>
              </a:solidFill>
            </a:endParaRPr>
          </a:p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</p:txBody>
      </p:sp>
      <p:sp>
        <p:nvSpPr>
          <p:cNvPr id="31" name="Text Box 14"/>
          <p:cNvSpPr txBox="1"/>
          <p:nvPr/>
        </p:nvSpPr>
        <p:spPr>
          <a:xfrm>
            <a:off x="113348" y="2064385"/>
            <a:ext cx="1857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8"/>
          <p:cNvSpPr txBox="1"/>
          <p:nvPr/>
        </p:nvSpPr>
        <p:spPr>
          <a:xfrm>
            <a:off x="1805305" y="2077720"/>
            <a:ext cx="13296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临近的属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970723" y="2446020"/>
            <a:ext cx="998538" cy="1055688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List</a:t>
            </a:r>
            <a:endParaRPr lang="zh-CN" altLang="en-US" sz="2000" b="1" dirty="0">
              <a:solidFill>
                <a:schemeClr val="accent1"/>
              </a:solidFill>
              <a:sym typeface="+mn-ea"/>
            </a:endParaRPr>
          </a:p>
          <a:p>
            <a:pPr algn="ctr" fontAlgn="base"/>
            <a:r>
              <a:rPr lang="zh-CN" altLang="en-US" sz="2000" b="1" dirty="0">
                <a:solidFill>
                  <a:schemeClr val="accent1"/>
                </a:solidFill>
                <a:sym typeface="+mn-ea"/>
              </a:rPr>
              <a:t>集合</a:t>
            </a:r>
            <a:endParaRPr lang="zh-CN" sz="2000" b="1" strike="noStrike" noProof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3" name="Text Box 12"/>
          <p:cNvSpPr txBox="1"/>
          <p:nvPr/>
        </p:nvSpPr>
        <p:spPr>
          <a:xfrm>
            <a:off x="5610860" y="2077720"/>
            <a:ext cx="1771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种差（内涵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638800" y="2529840"/>
            <a:ext cx="3188970" cy="116776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圆角矩形 4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47" name="TextBox 22"/>
          <p:cNvSpPr txBox="1"/>
          <p:nvPr/>
        </p:nvSpPr>
        <p:spPr>
          <a:xfrm>
            <a:off x="5638800" y="2565400"/>
            <a:ext cx="2920365" cy="1172210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 anchor="t">
            <a:spAutoFit/>
          </a:bodyPr>
          <a:lstStyle/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1、基于数组实现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2、长度可变的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3、分配连续内存空间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endParaRPr sz="1600" b="1" dirty="0" smtClean="0">
              <a:sym typeface="+mn-ea"/>
            </a:endParaRPr>
          </a:p>
        </p:txBody>
      </p:sp>
      <p:sp>
        <p:nvSpPr>
          <p:cNvPr id="49" name="Text Box 8"/>
          <p:cNvSpPr txBox="1"/>
          <p:nvPr/>
        </p:nvSpPr>
        <p:spPr>
          <a:xfrm>
            <a:off x="3349625" y="2077720"/>
            <a:ext cx="20415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同属的其它种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597910" y="2446020"/>
            <a:ext cx="1793240" cy="1056005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zh-CN" altLang="en-US" sz="1600" b="1" strike="noStrike" noProof="1">
                <a:solidFill>
                  <a:schemeClr val="accent1"/>
                </a:solidFill>
              </a:rPr>
              <a:t>Vector   </a:t>
            </a:r>
            <a:endParaRPr lang="zh-CN" altLang="en-US" sz="1600" b="1" strike="noStrike" noProof="1">
              <a:solidFill>
                <a:schemeClr val="accent1"/>
              </a:solidFill>
            </a:endParaRPr>
          </a:p>
          <a:p>
            <a:pPr algn="l" fontAlgn="base"/>
            <a:r>
              <a:rPr lang="zh-CN" altLang="en-US" sz="1600" b="1" strike="noStrike" noProof="1">
                <a:solidFill>
                  <a:schemeClr val="accent1"/>
                </a:solidFill>
              </a:rPr>
              <a:t>LinkedList</a:t>
            </a:r>
            <a:endParaRPr lang="zh-CN" altLang="en-US" sz="1600" b="1" strike="noStrike" noProof="1">
              <a:solidFill>
                <a:schemeClr val="accent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34995" y="1155700"/>
            <a:ext cx="6275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1800" dirty="0">
                <a:sym typeface="+mn-ea"/>
              </a:rPr>
              <a:t>基于数组实现的、长度可变的、分配连续内存空间的</a:t>
            </a:r>
            <a:endParaRPr sz="1800" dirty="0">
              <a:sym typeface="+mn-ea"/>
            </a:endParaRPr>
          </a:p>
          <a:p>
            <a:pPr algn="l"/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en-US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集合。</a:t>
            </a:r>
            <a:endParaRPr lang="en-US" altLang="zh-CN" sz="18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800" dirty="0" smtClean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42" grpId="0" bldLvl="0" animBg="1"/>
      <p:bldP spid="43" grpId="0"/>
      <p:bldP spid="47" grpId="0"/>
      <p:bldP spid="49" grpId="0"/>
      <p:bldP spid="50" grpId="0" bldLvl="0" animBg="1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</a:rPr>
              <a:t>ArrayList</a:t>
            </a:r>
            <a:r>
              <a:rPr lang="zh-CN" altLang="en-US" dirty="0" smtClean="0"/>
              <a:t>集合基本应用</a:t>
            </a:r>
            <a:endParaRPr lang="zh-CN" altLang="en-US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如何将一个班级升班同学信息（学号，姓名，性别，年龄，成绩）保存起来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/>
              <a:t>案例需求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sym typeface="+mn-ea"/>
              </a:rPr>
              <a:t>通过List接口实现类ArrayList实现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/>
              <a:t>输出学生信息</a:t>
            </a:r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案例简介</a:t>
            </a:r>
            <a:endParaRPr lang="zh-CN" altLang="en-US" dirty="0" smtClean="0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8355" y="2748915"/>
            <a:ext cx="5189855" cy="1964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7" name="TextBox 10"/>
          <p:cNvSpPr>
            <a:spLocks noChangeArrowheads="1"/>
          </p:cNvSpPr>
          <p:nvPr/>
        </p:nvSpPr>
        <p:spPr bwMode="auto">
          <a:xfrm>
            <a:off x="3268901" y="3570288"/>
            <a:ext cx="3733165" cy="141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构造一个初始容量为十的空列表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  list=new ArrayList();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构造具有指定初始容量的空列表</a:t>
            </a:r>
            <a:endParaRPr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  list=new ArrayList(</a:t>
            </a: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构造一个包含指定集合的元素的列表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ArrayList(Collection&lt;? extends E&gt; c) 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9" name="TextBox 12"/>
          <p:cNvSpPr>
            <a:spLocks noChangeArrowheads="1"/>
          </p:cNvSpPr>
          <p:nvPr/>
        </p:nvSpPr>
        <p:spPr bwMode="auto">
          <a:xfrm>
            <a:off x="4572556" y="2795905"/>
            <a:ext cx="2926080" cy="6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将指定的元素追加到此列表的末尾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public boolean add(E e)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list.add("小芳");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00" name="组合 13"/>
          <p:cNvGrpSpPr/>
          <p:nvPr/>
        </p:nvGrpSpPr>
        <p:grpSpPr bwMode="auto">
          <a:xfrm>
            <a:off x="1058704" y="2030254"/>
            <a:ext cx="1750218" cy="2413158"/>
            <a:chOff x="0" y="0"/>
            <a:chExt cx="1944688" cy="2681281"/>
          </a:xfrm>
        </p:grpSpPr>
        <p:sp>
          <p:nvSpPr>
            <p:cNvPr id="12301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944688" cy="2447925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F4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02" name="椭圆​​ 6"/>
            <p:cNvSpPr>
              <a:spLocks noChangeArrowheads="1"/>
            </p:cNvSpPr>
            <p:nvPr/>
          </p:nvSpPr>
          <p:spPr bwMode="auto">
            <a:xfrm>
              <a:off x="216198" y="2530160"/>
              <a:ext cx="1512168" cy="151121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03" name="矩形​​ 16"/>
            <p:cNvSpPr>
              <a:spLocks noChangeArrowheads="1"/>
            </p:cNvSpPr>
            <p:nvPr/>
          </p:nvSpPr>
          <p:spPr bwMode="auto">
            <a:xfrm>
              <a:off x="260816" y="717435"/>
              <a:ext cx="1422401" cy="470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2160" b="1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实现步骤</a:t>
              </a:r>
              <a:endParaRPr lang="zh-CN" altLang="en-US" sz="2160" b="1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grpSp>
        <p:nvGrpSpPr>
          <p:cNvPr id="12304" name="组合 17"/>
          <p:cNvGrpSpPr/>
          <p:nvPr/>
        </p:nvGrpSpPr>
        <p:grpSpPr bwMode="auto">
          <a:xfrm>
            <a:off x="3277553" y="1694498"/>
            <a:ext cx="1294448" cy="1751648"/>
            <a:chOff x="0" y="0"/>
            <a:chExt cx="1439862" cy="1946260"/>
          </a:xfrm>
        </p:grpSpPr>
        <p:sp>
          <p:nvSpPr>
            <p:cNvPr id="12305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439862" cy="1812925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EE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06" name="椭圆​​ 9"/>
            <p:cNvSpPr>
              <a:spLocks noChangeArrowheads="1"/>
            </p:cNvSpPr>
            <p:nvPr/>
          </p:nvSpPr>
          <p:spPr bwMode="auto">
            <a:xfrm>
              <a:off x="127074" y="1851416"/>
              <a:ext cx="1116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07" name="矩形​​ 17"/>
            <p:cNvSpPr>
              <a:spLocks noChangeArrowheads="1"/>
            </p:cNvSpPr>
            <p:nvPr/>
          </p:nvSpPr>
          <p:spPr bwMode="auto">
            <a:xfrm>
              <a:off x="126583" y="438156"/>
              <a:ext cx="1220545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创建对象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grpSp>
        <p:nvGrpSpPr>
          <p:cNvPr id="12308" name="组合 21"/>
          <p:cNvGrpSpPr/>
          <p:nvPr/>
        </p:nvGrpSpPr>
        <p:grpSpPr bwMode="auto">
          <a:xfrm>
            <a:off x="5128975" y="1234440"/>
            <a:ext cx="914400" cy="1223010"/>
            <a:chOff x="-264" y="0"/>
            <a:chExt cx="1016000" cy="1357676"/>
          </a:xfrm>
        </p:grpSpPr>
        <p:sp>
          <p:nvSpPr>
            <p:cNvPr id="12309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012825" cy="1274762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53C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10" name="椭圆​​ 10"/>
            <p:cNvSpPr>
              <a:spLocks noChangeArrowheads="1"/>
            </p:cNvSpPr>
            <p:nvPr/>
          </p:nvSpPr>
          <p:spPr bwMode="auto">
            <a:xfrm>
              <a:off x="144145" y="1262832"/>
              <a:ext cx="720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11" name="矩形​​ 18"/>
            <p:cNvSpPr>
              <a:spLocks noChangeArrowheads="1"/>
            </p:cNvSpPr>
            <p:nvPr/>
          </p:nvSpPr>
          <p:spPr bwMode="auto">
            <a:xfrm>
              <a:off x="-264" y="299453"/>
              <a:ext cx="1016000" cy="34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添加集合</a:t>
              </a:r>
              <a:endParaRPr lang="zh-CN" altLang="en-US" sz="144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sp>
        <p:nvSpPr>
          <p:cNvPr id="12312" name="TextBox 25"/>
          <p:cNvSpPr>
            <a:spLocks noChangeArrowheads="1"/>
          </p:cNvSpPr>
          <p:nvPr/>
        </p:nvSpPr>
        <p:spPr bwMode="auto">
          <a:xfrm>
            <a:off x="6043533" y="2017078"/>
            <a:ext cx="3032125" cy="67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打印输出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System.out.println(list);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System.out.println(list.toString());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13" name="组合 26"/>
          <p:cNvGrpSpPr/>
          <p:nvPr/>
        </p:nvGrpSpPr>
        <p:grpSpPr bwMode="auto">
          <a:xfrm>
            <a:off x="6563717" y="1014413"/>
            <a:ext cx="914400" cy="1020128"/>
            <a:chOff x="-102753" y="0"/>
            <a:chExt cx="1218436" cy="1357676"/>
          </a:xfrm>
        </p:grpSpPr>
        <p:sp>
          <p:nvSpPr>
            <p:cNvPr id="12314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012825" cy="1274762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317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15" name="椭圆​​ 10"/>
            <p:cNvSpPr>
              <a:spLocks noChangeArrowheads="1"/>
            </p:cNvSpPr>
            <p:nvPr/>
          </p:nvSpPr>
          <p:spPr bwMode="auto">
            <a:xfrm>
              <a:off x="144145" y="1262832"/>
              <a:ext cx="720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16" name="矩形​​ 18"/>
            <p:cNvSpPr>
              <a:spLocks noChangeArrowheads="1"/>
            </p:cNvSpPr>
            <p:nvPr/>
          </p:nvSpPr>
          <p:spPr bwMode="auto">
            <a:xfrm>
              <a:off x="-102753" y="235986"/>
              <a:ext cx="1218436" cy="41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打印输出</a:t>
              </a:r>
              <a:endParaRPr lang="zh-CN" altLang="en-US" sz="144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lang="en-US" altLang="zh-CN" dirty="0" smtClean="0">
                <a:latin typeface="+mn-ea"/>
                <a:ea typeface="+mn-ea"/>
              </a:rPr>
              <a:t>ArrayList</a:t>
            </a:r>
            <a:r>
              <a:rPr dirty="0" smtClean="0"/>
              <a:t>集合</a:t>
            </a:r>
            <a:r>
              <a:rPr lang="zh-CN" altLang="en-US" dirty="0" smtClean="0"/>
              <a:t>基本应用</a:t>
            </a:r>
            <a:endParaRPr lang="zh-CN" altLang="en-US" dirty="0" smtClean="0"/>
          </a:p>
        </p:txBody>
      </p:sp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3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18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15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08" decel="50000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08" decel="50000">
                                          <p:stCondLst>
                                            <p:cond delay="86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25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25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25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 bldLvl="0" autoUpdateAnimBg="0"/>
      <p:bldP spid="12299" grpId="0" bldLvl="0" autoUpdateAnimBg="0"/>
      <p:bldP spid="12312" grpId="0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802765" y="632460"/>
            <a:ext cx="5859145" cy="434114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public static void main(String[] args) {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  //创建对象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  List  list=new ArrayList();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//添加集合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list.add(101);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list.add("小芳");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list.add('女');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list.add(18);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list.add(95.5);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//打印输出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	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	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5353368" y="1417799"/>
            <a:ext cx="183181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默认的构造方法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lang="en-US" altLang="zh-CN" dirty="0" smtClean="0">
                <a:latin typeface="+mn-ea"/>
                <a:ea typeface="+mn-ea"/>
              </a:rPr>
              <a:t>ArrayList</a:t>
            </a:r>
            <a:r>
              <a:rPr lang="zh-CN" altLang="en-US" dirty="0" smtClean="0"/>
              <a:t>集合基本应用</a:t>
            </a:r>
            <a:endParaRPr lang="zh-CN" altLang="en-US" dirty="0" smtClean="0"/>
          </a:p>
        </p:txBody>
      </p:sp>
      <p:pic>
        <p:nvPicPr>
          <p:cNvPr id="21515" name="直接箭头连接符 12"/>
          <p:cNvPicPr/>
          <p:nvPr/>
        </p:nvPicPr>
        <p:blipFill>
          <a:blip r:embed="rId1"/>
          <a:stretch>
            <a:fillRect/>
          </a:stretch>
        </p:blipFill>
        <p:spPr>
          <a:xfrm>
            <a:off x="4488815" y="1467485"/>
            <a:ext cx="749300" cy="35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直接箭头连接符 12"/>
          <p:cNvPicPr/>
          <p:nvPr/>
        </p:nvPicPr>
        <p:blipFill>
          <a:blip r:embed="rId1"/>
          <a:stretch>
            <a:fillRect/>
          </a:stretch>
        </p:blipFill>
        <p:spPr>
          <a:xfrm>
            <a:off x="3909060" y="2367280"/>
            <a:ext cx="871855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4872038" y="2342359"/>
            <a:ext cx="231314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添加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Object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类型对象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795838" y="3073879"/>
            <a:ext cx="246554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println()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方法中的类型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802765" y="1800860"/>
            <a:ext cx="2106295" cy="2003453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//</a:t>
            </a:r>
            <a:r>
              <a:rPr lang="zh-CN" altLang="en-US" sz="1400" dirty="0">
                <a:sym typeface="+mn-ea"/>
              </a:rPr>
              <a:t>添加集合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</a:t>
            </a:r>
            <a:r>
              <a:rPr lang="zh-CN" altLang="en-US" sz="1400" dirty="0">
                <a:sym typeface="+mn-ea"/>
              </a:rPr>
              <a:t>list.add(202);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		list.add("小明");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		list.add('男');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		list.add(20);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		list.add(98</a:t>
            </a:r>
            <a:r>
              <a:rPr lang="en-US" altLang="zh-CN" sz="1400" dirty="0">
                <a:sym typeface="+mn-ea"/>
              </a:rPr>
              <a:t>.5</a:t>
            </a:r>
            <a:r>
              <a:rPr lang="zh-CN" altLang="en-US" sz="1400" dirty="0">
                <a:sym typeface="+mn-ea"/>
              </a:rPr>
              <a:t>);</a:t>
            </a:r>
            <a:endParaRPr lang="zh-CN" altLang="en-US" sz="1400" dirty="0"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58060" y="3805555"/>
            <a:ext cx="4494530" cy="39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System.out.println(list);</a:t>
            </a:r>
            <a:endParaRPr lang="zh-CN" altLang="en-US" sz="1400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246245" y="3482340"/>
            <a:ext cx="626110" cy="531495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椭圆形标注 15"/>
          <p:cNvSpPr/>
          <p:nvPr/>
        </p:nvSpPr>
        <p:spPr bwMode="auto">
          <a:xfrm>
            <a:off x="4672330" y="2933700"/>
            <a:ext cx="967105" cy="689610"/>
          </a:xfrm>
          <a:prstGeom prst="wedgeEllipseCallout">
            <a:avLst>
              <a:gd name="adj1" fmla="val -97406"/>
              <a:gd name="adj2" fmla="val 109392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/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FBFFFE"/>
                </a:solidFill>
              </a:rPr>
              <a:t>String</a:t>
            </a:r>
            <a:endParaRPr lang="en-US" altLang="zh-CN" sz="2000" b="1" dirty="0" smtClean="0">
              <a:solidFill>
                <a:srgbClr val="FBFFF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58060" y="4197985"/>
            <a:ext cx="3029585" cy="39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System.out.println(list.toString());</a:t>
            </a:r>
            <a:endParaRPr lang="zh-CN" altLang="en-US" sz="1400" b="1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" name=" 228"/>
          <p:cNvSpPr/>
          <p:nvPr/>
        </p:nvSpPr>
        <p:spPr>
          <a:xfrm>
            <a:off x="5287645" y="3687445"/>
            <a:ext cx="2008505" cy="1207770"/>
          </a:xfrm>
          <a:prstGeom prst="wedgeRectCallout">
            <a:avLst>
              <a:gd name="adj1" fmla="val -73016"/>
              <a:gd name="adj2" fmla="val 204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Integer.toString()</a:t>
            </a:r>
            <a:endParaRPr lang="en-US" altLang="zh-CN">
              <a:solidFill>
                <a:srgbClr val="FFFFFF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Character.toString()</a:t>
            </a:r>
            <a:endParaRPr lang="en-US" altLang="zh-CN">
              <a:solidFill>
                <a:srgbClr val="FFFFFF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>
                <a:solidFill>
                  <a:srgbClr val="FFFFFF"/>
                </a:solidFill>
              </a:rPr>
              <a:t>Double.toString()</a:t>
            </a:r>
            <a:endParaRPr lang="en-US" altLang="zh-CN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180" y="591185"/>
            <a:ext cx="5317490" cy="156781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ldLvl="0" animBg="1"/>
      <p:bldP spid="5" grpId="0" bldLvl="0" animBg="1"/>
      <p:bldP spid="7" grpId="0" bldLvl="0" animBg="1"/>
      <p:bldP spid="8" grpId="0" bldLvl="0" animBg="1"/>
      <p:bldP spid="2" grpId="0"/>
      <p:bldP spid="16" grpId="0" animBg="1"/>
      <p:bldP spid="11" grpId="0"/>
      <p:bldP spid="2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Box 4"/>
          <p:cNvSpPr txBox="1">
            <a:spLocks noChangeArrowheads="1"/>
          </p:cNvSpPr>
          <p:nvPr/>
        </p:nvSpPr>
        <p:spPr bwMode="auto">
          <a:xfrm>
            <a:off x="2347891" y="844300"/>
            <a:ext cx="606586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在计算机中用于存储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一种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多种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引用类型数据，并且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长度可变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的容器</a:t>
            </a:r>
            <a:endParaRPr lang="zh-CN" altLang="en-US" sz="2000" b="1" dirty="0" smtClean="0"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algn="l" eaLnBrk="1" hangingPunct="1"/>
            <a:endParaRPr lang="zh-CN" altLang="en-US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外延</a:t>
            </a:r>
            <a:endParaRPr lang="zh-CN" altLang="en-US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zh-CN" altLang="en-US" sz="2000" b="1" dirty="0" smtClean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List集合是在计算机中用于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有序存储 可重复</a:t>
            </a:r>
            <a:r>
              <a:rPr lang="zh-CN" altLang="en-US" sz="2000" b="1" dirty="0" smtClean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的集合</a:t>
            </a:r>
            <a:endParaRPr lang="en-US" altLang="zh-CN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List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</a:t>
            </a:r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-List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接口</a:t>
            </a:r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实现类</a:t>
            </a:r>
            <a:endParaRPr lang="zh-CN" altLang="en-US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Array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List集合是实现了长度可变的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数组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，在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内存中分配连续空间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的集合。</a:t>
            </a:r>
            <a:endParaRPr lang="zh-CN" altLang="en-US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dirty="0" smtClean="0"/>
              <a:t>内容小结</a:t>
            </a:r>
            <a:endParaRPr dirty="0" smtClean="0"/>
          </a:p>
        </p:txBody>
      </p:sp>
      <p:sp>
        <p:nvSpPr>
          <p:cNvPr id="51207" name="TextBox 12"/>
          <p:cNvSpPr txBox="1">
            <a:spLocks noChangeArrowheads="1"/>
          </p:cNvSpPr>
          <p:nvPr/>
        </p:nvSpPr>
        <p:spPr bwMode="auto">
          <a:xfrm>
            <a:off x="3234678" y="1618367"/>
            <a:ext cx="193754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List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Queue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Set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</a:t>
            </a:r>
            <a:endParaRPr lang="zh-CN" altLang="en-US" sz="1600" b="1" dirty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209" name="TextBox 15"/>
          <p:cNvSpPr txBox="1">
            <a:spLocks noChangeArrowheads="1"/>
          </p:cNvSpPr>
          <p:nvPr/>
        </p:nvSpPr>
        <p:spPr bwMode="auto">
          <a:xfrm>
            <a:off x="149225" y="2533650"/>
            <a:ext cx="1969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Collection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集合</a:t>
            </a:r>
            <a:endParaRPr lang="zh-CN" altLang="en-US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3020060" y="1618615"/>
            <a:ext cx="214630" cy="747395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5309539" y="3164276"/>
            <a:ext cx="142877" cy="64294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7" name="AutoShape 3"/>
          <p:cNvSpPr/>
          <p:nvPr/>
        </p:nvSpPr>
        <p:spPr bwMode="auto">
          <a:xfrm>
            <a:off x="2196465" y="762635"/>
            <a:ext cx="234950" cy="3940810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5452098" y="3070612"/>
            <a:ext cx="193754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ArrayList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Vector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LinkedList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rmAutofit/>
          </a:bodyPr>
          <a:lstStyle/>
          <a:p>
            <a:pPr marL="913130" indent="-913130"/>
            <a:r>
              <a:rPr lang="zh-CN" altLang="en-US" sz="4000" dirty="0">
                <a:solidFill>
                  <a:schemeClr val="accent5">
                    <a:lumMod val="50000"/>
                  </a:schemeClr>
                </a:solidFill>
              </a:rPr>
              <a:t>第一</a:t>
            </a:r>
            <a:r>
              <a:rPr lang="zh-CN" sz="4000" dirty="0">
                <a:solidFill>
                  <a:schemeClr val="accent5">
                    <a:lumMod val="50000"/>
                  </a:schemeClr>
                </a:solidFill>
              </a:rPr>
              <a:t>节课</a:t>
            </a:r>
            <a:endParaRPr lang="zh-CN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Collection集合概念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rmAutofit/>
          </a:bodyPr>
          <a:lstStyle/>
          <a:p>
            <a:pPr marL="913130" indent="-913130"/>
            <a:r>
              <a:rPr lang="zh-CN" altLang="en-US" sz="4000" dirty="0">
                <a:solidFill>
                  <a:schemeClr val="accent5">
                    <a:lumMod val="50000"/>
                  </a:schemeClr>
                </a:solidFill>
              </a:rPr>
              <a:t>第二</a:t>
            </a:r>
            <a:r>
              <a:rPr lang="zh-CN" sz="4000" dirty="0">
                <a:solidFill>
                  <a:schemeClr val="accent5">
                    <a:lumMod val="50000"/>
                  </a:schemeClr>
                </a:solidFill>
              </a:rPr>
              <a:t>节课</a:t>
            </a:r>
            <a:endParaRPr lang="zh-CN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ArrayList集合类及Vector集合类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64516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latin typeface="+mn-ea"/>
                <a:ea typeface="+mn-ea"/>
                <a:sym typeface="+mn-ea"/>
              </a:rPr>
              <a:t>ArrayList</a:t>
            </a:r>
            <a:r>
              <a:rPr lang="zh-CN" altLang="en-US" dirty="0" smtClean="0">
                <a:sym typeface="+mn-ea"/>
              </a:rPr>
              <a:t>集合应用</a:t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514350" y="2353310"/>
            <a:ext cx="7488555" cy="2013585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存储多条狗狗信息，获取狗狗总数，逐条打印出各狗狗信息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接口实现类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ArrayList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实现该需求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/>
              <a:t>元素个数不确定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要求获得元素的实际个数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按照存储顺序获得并打印元素信息</a:t>
            </a:r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案例简介</a:t>
            </a:r>
            <a:endParaRPr lang="zh-CN" altLang="en-US" dirty="0" smtClean="0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0" y="3147695"/>
            <a:ext cx="4140200" cy="1219200"/>
          </a:xfrm>
          <a:prstGeom prst="rect">
            <a:avLst/>
          </a:prstGeom>
        </p:spPr>
      </p:pic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1546225" y="1198245"/>
            <a:ext cx="5777865" cy="922019"/>
          </a:xfrm>
          <a:prstGeom prst="roundRect">
            <a:avLst>
              <a:gd name="adj" fmla="val 0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定义一个狗类，狗有：名字，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种类等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属性。狗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具有吃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头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跑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的行为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5" grpId="1" build="p"/>
      <p:bldP spid="16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355080" y="4767739"/>
            <a:ext cx="1920240" cy="272891"/>
          </a:xfrm>
        </p:spPr>
        <p:txBody>
          <a:bodyPr/>
          <a:lstStyle/>
          <a:p>
            <a:fld id="{1F116EB7-903A-4CCF-B2DC-4DC96AE1F1B2}" type="slidenum">
              <a:rPr lang="zh-CN" altLang="en-US" sz="100"/>
            </a:fld>
            <a:endParaRPr lang="zh-CN" altLang="en-US" sz="1620">
              <a:solidFill>
                <a:schemeClr val="tx1"/>
              </a:solidFill>
            </a:endParaRPr>
          </a:p>
        </p:txBody>
      </p:sp>
      <p:sp>
        <p:nvSpPr>
          <p:cNvPr id="12297" name="TextBox 10"/>
          <p:cNvSpPr>
            <a:spLocks noChangeArrowheads="1"/>
          </p:cNvSpPr>
          <p:nvPr/>
        </p:nvSpPr>
        <p:spPr bwMode="auto">
          <a:xfrm>
            <a:off x="3268901" y="3570288"/>
            <a:ext cx="4648835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创建狗类对象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 yayaDog=new Dog(“</a:t>
            </a: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亚亚</a:t>
            </a: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”,”</a:t>
            </a: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拉布拉多</a:t>
            </a: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”);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创建集合类对象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ArrayList dogs = new ArrayList&lt;Dog&gt;();</a:t>
            </a:r>
            <a:endParaRPr lang="en-US" altLang="zh-CN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9" name="TextBox 12"/>
          <p:cNvSpPr>
            <a:spLocks noChangeArrowheads="1"/>
          </p:cNvSpPr>
          <p:nvPr/>
        </p:nvSpPr>
        <p:spPr bwMode="auto">
          <a:xfrm>
            <a:off x="4572556" y="2795905"/>
            <a:ext cx="2125980" cy="47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将狗类对象添加到集合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dogs.add(yayaDog);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00" name="组合 13"/>
          <p:cNvGrpSpPr/>
          <p:nvPr/>
        </p:nvGrpSpPr>
        <p:grpSpPr bwMode="auto">
          <a:xfrm>
            <a:off x="1058704" y="2030254"/>
            <a:ext cx="1750218" cy="2413158"/>
            <a:chOff x="0" y="0"/>
            <a:chExt cx="1944688" cy="2681281"/>
          </a:xfrm>
        </p:grpSpPr>
        <p:sp>
          <p:nvSpPr>
            <p:cNvPr id="12301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944688" cy="2447925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F4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02" name="椭圆​​ 6"/>
            <p:cNvSpPr>
              <a:spLocks noChangeArrowheads="1"/>
            </p:cNvSpPr>
            <p:nvPr/>
          </p:nvSpPr>
          <p:spPr bwMode="auto">
            <a:xfrm>
              <a:off x="216198" y="2530160"/>
              <a:ext cx="1512168" cy="151121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03" name="矩形​​ 16"/>
            <p:cNvSpPr>
              <a:spLocks noChangeArrowheads="1"/>
            </p:cNvSpPr>
            <p:nvPr/>
          </p:nvSpPr>
          <p:spPr bwMode="auto">
            <a:xfrm>
              <a:off x="260816" y="717435"/>
              <a:ext cx="1422401" cy="470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2160" b="1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定义狗类</a:t>
              </a:r>
              <a:endParaRPr lang="zh-CN" altLang="en-US" sz="2160" b="1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grpSp>
        <p:nvGrpSpPr>
          <p:cNvPr id="12304" name="组合 17"/>
          <p:cNvGrpSpPr/>
          <p:nvPr/>
        </p:nvGrpSpPr>
        <p:grpSpPr bwMode="auto">
          <a:xfrm>
            <a:off x="3277553" y="1694498"/>
            <a:ext cx="1294448" cy="1751648"/>
            <a:chOff x="0" y="0"/>
            <a:chExt cx="1439862" cy="1946260"/>
          </a:xfrm>
        </p:grpSpPr>
        <p:sp>
          <p:nvSpPr>
            <p:cNvPr id="12305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439862" cy="1812925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EE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06" name="椭圆​​ 9"/>
            <p:cNvSpPr>
              <a:spLocks noChangeArrowheads="1"/>
            </p:cNvSpPr>
            <p:nvPr/>
          </p:nvSpPr>
          <p:spPr bwMode="auto">
            <a:xfrm>
              <a:off x="127074" y="1851416"/>
              <a:ext cx="1116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07" name="矩形​​ 17"/>
            <p:cNvSpPr>
              <a:spLocks noChangeArrowheads="1"/>
            </p:cNvSpPr>
            <p:nvPr/>
          </p:nvSpPr>
          <p:spPr bwMode="auto">
            <a:xfrm>
              <a:off x="126583" y="438156"/>
              <a:ext cx="1220545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创建对象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grpSp>
        <p:nvGrpSpPr>
          <p:cNvPr id="12308" name="组合 21"/>
          <p:cNvGrpSpPr/>
          <p:nvPr/>
        </p:nvGrpSpPr>
        <p:grpSpPr bwMode="auto">
          <a:xfrm>
            <a:off x="5128975" y="1234440"/>
            <a:ext cx="914400" cy="1223010"/>
            <a:chOff x="-264" y="0"/>
            <a:chExt cx="1016000" cy="1357676"/>
          </a:xfrm>
        </p:grpSpPr>
        <p:sp>
          <p:nvSpPr>
            <p:cNvPr id="12309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012825" cy="1274762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53C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10" name="椭圆​​ 10"/>
            <p:cNvSpPr>
              <a:spLocks noChangeArrowheads="1"/>
            </p:cNvSpPr>
            <p:nvPr/>
          </p:nvSpPr>
          <p:spPr bwMode="auto">
            <a:xfrm>
              <a:off x="144145" y="1262832"/>
              <a:ext cx="720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11" name="矩形​​ 18"/>
            <p:cNvSpPr>
              <a:spLocks noChangeArrowheads="1"/>
            </p:cNvSpPr>
            <p:nvPr/>
          </p:nvSpPr>
          <p:spPr bwMode="auto">
            <a:xfrm>
              <a:off x="-264" y="299453"/>
              <a:ext cx="1016000" cy="34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添加集合</a:t>
              </a:r>
              <a:endParaRPr lang="zh-CN" altLang="en-US" sz="144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sp>
        <p:nvSpPr>
          <p:cNvPr id="12312" name="TextBox 25"/>
          <p:cNvSpPr>
            <a:spLocks noChangeArrowheads="1"/>
          </p:cNvSpPr>
          <p:nvPr/>
        </p:nvSpPr>
        <p:spPr bwMode="auto">
          <a:xfrm>
            <a:off x="6043533" y="2017078"/>
            <a:ext cx="2898140" cy="8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打印输出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System.out.println(</a:t>
            </a: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dogs</a:t>
            </a: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for</a:t>
            </a: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</a:t>
            </a: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i=0;i&lt;dogs.size();i++</a:t>
            </a: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System.out.println(</a:t>
            </a: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dogs.get(i)</a:t>
            </a: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13" name="组合 26"/>
          <p:cNvGrpSpPr/>
          <p:nvPr/>
        </p:nvGrpSpPr>
        <p:grpSpPr bwMode="auto">
          <a:xfrm>
            <a:off x="6563717" y="1014413"/>
            <a:ext cx="914400" cy="1020128"/>
            <a:chOff x="-102753" y="0"/>
            <a:chExt cx="1218436" cy="1357676"/>
          </a:xfrm>
        </p:grpSpPr>
        <p:sp>
          <p:nvSpPr>
            <p:cNvPr id="12314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012825" cy="1274762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317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15" name="椭圆​​ 10"/>
            <p:cNvSpPr>
              <a:spLocks noChangeArrowheads="1"/>
            </p:cNvSpPr>
            <p:nvPr/>
          </p:nvSpPr>
          <p:spPr bwMode="auto">
            <a:xfrm>
              <a:off x="144145" y="1262832"/>
              <a:ext cx="720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16" name="矩形​​ 18"/>
            <p:cNvSpPr>
              <a:spLocks noChangeArrowheads="1"/>
            </p:cNvSpPr>
            <p:nvPr/>
          </p:nvSpPr>
          <p:spPr bwMode="auto">
            <a:xfrm>
              <a:off x="-102753" y="235986"/>
              <a:ext cx="1218436" cy="41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打印输出</a:t>
              </a:r>
              <a:endParaRPr lang="zh-CN" altLang="en-US" sz="144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lang="en-US" altLang="zh-CN" dirty="0" smtClean="0">
                <a:latin typeface="+mn-ea"/>
                <a:ea typeface="+mn-ea"/>
              </a:rPr>
              <a:t>ArrayList</a:t>
            </a:r>
            <a:r>
              <a:rPr dirty="0" smtClean="0"/>
              <a:t>集合</a:t>
            </a:r>
            <a:r>
              <a:rPr lang="zh-CN" altLang="en-US" dirty="0" smtClean="0"/>
              <a:t>应用</a:t>
            </a:r>
            <a:endParaRPr lang="zh-CN" altLang="en-US" dirty="0" smtClean="0"/>
          </a:p>
        </p:txBody>
      </p:sp>
      <p:sp>
        <p:nvSpPr>
          <p:cNvPr id="3" name="椭圆形标注 2"/>
          <p:cNvSpPr/>
          <p:nvPr/>
        </p:nvSpPr>
        <p:spPr bwMode="auto">
          <a:xfrm>
            <a:off x="7803515" y="1222375"/>
            <a:ext cx="1322070" cy="876935"/>
          </a:xfrm>
          <a:prstGeom prst="wedgeEllipseCallout">
            <a:avLst>
              <a:gd name="adj1" fmla="val -30308"/>
              <a:gd name="adj2" fmla="val 77836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/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FBFFFE"/>
                </a:solidFill>
              </a:rPr>
              <a:t>dogs.</a:t>
            </a:r>
            <a:endParaRPr lang="en-US" altLang="zh-CN" sz="2000" b="1" dirty="0" smtClean="0">
              <a:solidFill>
                <a:srgbClr val="FBFFFE"/>
              </a:solidFill>
            </a:endParaRPr>
          </a:p>
          <a:p>
            <a:pPr>
              <a:buNone/>
            </a:pPr>
            <a:r>
              <a:rPr lang="en-US" altLang="zh-CN" sz="2000" b="1" dirty="0" smtClean="0">
                <a:solidFill>
                  <a:srgbClr val="FBFFFE"/>
                </a:solidFill>
              </a:rPr>
              <a:t>toString()</a:t>
            </a:r>
            <a:endParaRPr lang="zh-CN" altLang="en-US" sz="2000" b="1" dirty="0" smtClean="0">
              <a:solidFill>
                <a:srgbClr val="FBFFFE"/>
              </a:solidFill>
            </a:endParaRPr>
          </a:p>
        </p:txBody>
      </p:sp>
      <p:sp>
        <p:nvSpPr>
          <p:cNvPr id="21" name="副标题 20"/>
          <p:cNvSpPr>
            <a:spLocks noGrp="1"/>
          </p:cNvSpPr>
          <p:nvPr/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实现步骤</a:t>
            </a:r>
            <a:endParaRPr lang="zh-CN" altLang="en-US" dirty="0" smtClean="0"/>
          </a:p>
        </p:txBody>
      </p:sp>
      <p:grpSp>
        <p:nvGrpSpPr>
          <p:cNvPr id="4" name="组合 18"/>
          <p:cNvGrpSpPr/>
          <p:nvPr/>
        </p:nvGrpSpPr>
        <p:grpSpPr>
          <a:xfrm>
            <a:off x="232380" y="801993"/>
            <a:ext cx="234950" cy="212725"/>
            <a:chOff x="436488" y="2332038"/>
            <a:chExt cx="234950" cy="212725"/>
          </a:xfrm>
        </p:grpSpPr>
        <p:grpSp>
          <p:nvGrpSpPr>
            <p:cNvPr id="5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3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18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15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08" decel="50000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08" decel="50000">
                                          <p:stCondLst>
                                            <p:cond delay="86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25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25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25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 bldLvl="0" autoUpdateAnimBg="0"/>
      <p:bldP spid="12299" grpId="0" bldLvl="0" autoUpdateAnimBg="0"/>
      <p:bldP spid="12312" grpId="0" bldLvl="0" autoUpdateAnimBg="0"/>
      <p:bldP spid="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64516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latin typeface="+mn-ea"/>
                <a:ea typeface="+mn-ea"/>
                <a:sym typeface="+mn-ea"/>
              </a:rPr>
              <a:t>ArrayList</a:t>
            </a:r>
            <a:r>
              <a:rPr lang="zh-CN" altLang="en-US" dirty="0" smtClean="0">
                <a:sym typeface="+mn-ea"/>
              </a:rPr>
              <a:t>集合应用</a:t>
            </a:r>
            <a:br>
              <a:rPr lang="zh-CN" altLang="en-US" dirty="0" smtClean="0"/>
            </a:br>
            <a:endParaRPr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 smtClean="0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258888" y="1600200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467360" y="1131570"/>
            <a:ext cx="3562985" cy="39489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public class Dog {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//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狗类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String name;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String type;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Dog(String name, String type) {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super();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this.name = name;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this.type = type;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void eat(){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    public  void run(){	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    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}</a:t>
            </a:r>
            <a:endParaRPr sz="1200" dirty="0">
              <a:sym typeface="+mn-ea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657600" y="1388110"/>
            <a:ext cx="4935855" cy="343618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public static void main(String[] args) {	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ououDog=new Dog("欧欧","雪娜瑞");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yayaDog=new Dog("亚亚","拉布拉多");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meimeiDog=new Dog("美美","雪娜瑞");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feifeiDog=new Dog("菲菲","雪娜瑞");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List dogs=new ArrayList();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dogs.add(ououDog);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dogs.add(yayaDog);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dogs.add(meimeiDog);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System.out.println("共计有"+dogs.size()+"条狗狗");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System.out.println(dogs);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343" y="4001135"/>
            <a:ext cx="7219315" cy="1162685"/>
          </a:xfrm>
          <a:prstGeom prst="rect">
            <a:avLst/>
          </a:prstGeom>
        </p:spPr>
      </p:pic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467360" y="1131570"/>
            <a:ext cx="3562985" cy="39489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public class Dog {  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//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狗类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String name;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String type;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Dog(String name, String type) {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this.name = name;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this.type = type;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	</a:t>
            </a:r>
            <a:r>
              <a:rPr sz="1200" dirty="0">
                <a:solidFill>
                  <a:srgbClr val="FF0000"/>
                </a:solidFill>
                <a:latin typeface="+mn-ea"/>
                <a:ea typeface="+mn-ea"/>
              </a:rPr>
              <a:t>public String toString() {</a:t>
            </a:r>
            <a:endParaRPr sz="12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rgbClr val="FF0000"/>
                </a:solidFill>
                <a:latin typeface="+mn-ea"/>
                <a:ea typeface="+mn-ea"/>
              </a:rPr>
              <a:t>		return name + "  " + type;</a:t>
            </a:r>
            <a:endParaRPr sz="12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rgbClr val="FF0000"/>
                </a:solidFill>
                <a:latin typeface="+mn-ea"/>
                <a:ea typeface="+mn-ea"/>
              </a:rPr>
              <a:t>	}</a:t>
            </a:r>
            <a:endParaRPr sz="12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public void eat(){}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    public  void run(){}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}</a:t>
            </a:r>
            <a:endParaRPr sz="1200" dirty="0">
              <a:sym typeface="+mn-ea"/>
            </a:endParaRPr>
          </a:p>
        </p:txBody>
      </p:sp>
      <p:pic>
        <p:nvPicPr>
          <p:cNvPr id="17" name="直接箭头连接符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618740" y="3289935"/>
            <a:ext cx="1097915" cy="360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8" name="Rectangle 34"/>
          <p:cNvSpPr/>
          <p:nvPr/>
        </p:nvSpPr>
        <p:spPr>
          <a:xfrm>
            <a:off x="4102735" y="1815465"/>
            <a:ext cx="3841115" cy="101536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34"/>
          <p:cNvSpPr/>
          <p:nvPr/>
        </p:nvSpPr>
        <p:spPr>
          <a:xfrm>
            <a:off x="4102735" y="3117215"/>
            <a:ext cx="3848100" cy="72961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7444105" y="1593056"/>
            <a:ext cx="1520825" cy="376239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声明狗类对象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7499350" y="3117075"/>
            <a:ext cx="1520825" cy="373661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对象放入集合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Rectangle 34"/>
          <p:cNvSpPr/>
          <p:nvPr/>
        </p:nvSpPr>
        <p:spPr>
          <a:xfrm>
            <a:off x="4102735" y="3893185"/>
            <a:ext cx="3853815" cy="44450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921625" y="3699339"/>
            <a:ext cx="1098550" cy="376263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输出数量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7524115" y="4132440"/>
            <a:ext cx="1518285" cy="373661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输出狗类信息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椭圆形标注 11"/>
          <p:cNvSpPr/>
          <p:nvPr/>
        </p:nvSpPr>
        <p:spPr bwMode="auto">
          <a:xfrm>
            <a:off x="5347335" y="3586480"/>
            <a:ext cx="2152015" cy="489585"/>
          </a:xfrm>
          <a:prstGeom prst="wedgeEllipseCallout">
            <a:avLst>
              <a:gd name="adj1" fmla="val -30308"/>
              <a:gd name="adj2" fmla="val 77836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/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FBFFFE"/>
                </a:solidFill>
              </a:rPr>
              <a:t>dogs.toString()</a:t>
            </a:r>
            <a:endParaRPr lang="zh-CN" altLang="en-US" sz="2000" b="1" dirty="0" smtClean="0">
              <a:solidFill>
                <a:srgbClr val="FBFFF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345" y="3881755"/>
            <a:ext cx="5128895" cy="1282065"/>
          </a:xfrm>
          <a:prstGeom prst="rect">
            <a:avLst/>
          </a:prstGeom>
        </p:spPr>
      </p:pic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3526155" y="3289776"/>
            <a:ext cx="1755140" cy="376239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重写</a:t>
            </a:r>
            <a:r>
              <a:rPr lang="en-US" altLang="zh-CN" sz="1600" kern="0" dirty="0" smtClean="0">
                <a:solidFill>
                  <a:schemeClr val="bg1"/>
                </a:solidFill>
                <a:latin typeface="+mn-ea"/>
                <a:ea typeface="+mn-ea"/>
              </a:rPr>
              <a:t>toString()</a:t>
            </a:r>
            <a:endParaRPr lang="en-US" altLang="zh-CN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bldLvl="0" animBg="1"/>
      <p:bldP spid="14" grpId="0" bldLvl="0" animBg="1"/>
      <p:bldP spid="7" grpId="0" bldLvl="0" animBg="1"/>
      <p:bldP spid="8" grpId="0" bldLvl="0" animBg="1"/>
      <p:bldP spid="12" grpId="0" bldLvl="0" animBg="1"/>
      <p:bldP spid="12" grpId="1" bldLvl="0" animBg="1"/>
      <p:bldP spid="15" grpId="0" bldLvl="0" animBg="1"/>
      <p:bldP spid="19" grpId="0" bldLvl="0" animBg="1"/>
      <p:bldP spid="17418" grpId="0" bldLvl="0" animBg="1"/>
      <p:bldP spid="6" grpId="0" bldLvl="0" animBg="1"/>
      <p:bldP spid="11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latin typeface="+mn-ea"/>
                <a:ea typeface="+mn-ea"/>
                <a:sym typeface="+mn-ea"/>
              </a:rPr>
              <a:t>ArrayList</a:t>
            </a:r>
            <a:r>
              <a:rPr lang="zh-CN" altLang="en-US" dirty="0" smtClean="0">
                <a:sym typeface="+mn-ea"/>
              </a:rPr>
              <a:t>集合扩展应用</a:t>
            </a:r>
            <a:endParaRPr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案例扩展</a:t>
            </a:r>
            <a:endParaRPr lang="zh-CN" altLang="en-US" dirty="0" smtClean="0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258888" y="1600200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86063" y="1203598"/>
            <a:ext cx="8352928" cy="3137572"/>
          </a:xfrm>
        </p:spPr>
        <p:txBody>
          <a:bodyPr/>
          <a:lstStyle/>
          <a:p>
            <a:r>
              <a:rPr lang="zh-CN" altLang="en-US" dirty="0" smtClean="0"/>
              <a:t>功能扩充：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删除指定位置的狗狗，如第一个狗狗。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ym typeface="+mn-ea"/>
              </a:rPr>
              <a:t>删除指定的狗狗，如删除</a:t>
            </a:r>
            <a:r>
              <a:rPr lang="en-US" altLang="zh-CN" dirty="0" smtClean="0">
                <a:sym typeface="+mn-ea"/>
              </a:rPr>
              <a:t>yayaDog</a:t>
            </a:r>
            <a:r>
              <a:rPr lang="zh-CN" altLang="en-US" dirty="0" smtClean="0">
                <a:sym typeface="+mn-ea"/>
              </a:rPr>
              <a:t>对象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判断集合中是否包含指定狗狗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List</a:t>
            </a:r>
            <a:r>
              <a:rPr lang="zh-CN" altLang="en-US" dirty="0" smtClean="0"/>
              <a:t>接口提供相应方法</a:t>
            </a:r>
            <a:r>
              <a:rPr lang="en-US" altLang="zh-CN" dirty="0" smtClean="0"/>
              <a:t>remove(),contains(),</a:t>
            </a:r>
            <a:r>
              <a:rPr lang="zh-CN" altLang="en-US" dirty="0" smtClean="0"/>
              <a:t>直接调用即可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2668905"/>
            <a:ext cx="477139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latin typeface="+mn-ea"/>
                <a:ea typeface="+mn-ea"/>
                <a:sym typeface="+mn-ea"/>
              </a:rPr>
              <a:t>ArrayList</a:t>
            </a:r>
            <a:r>
              <a:rPr lang="zh-CN" altLang="en-US" dirty="0" smtClean="0">
                <a:sym typeface="+mn-ea"/>
              </a:rPr>
              <a:t>集合扩展应用</a:t>
            </a:r>
            <a:endParaRPr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796858" y="3629025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680845" y="812165"/>
            <a:ext cx="5602605" cy="405825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public static void main(String[] args) 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yayaDog=new Dog("亚亚","拉布拉多");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meimeiDog=new Dog("美美","雪娜瑞");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feifeiDog=new Dog("菲菲","雪娜瑞");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List dogs=new ArrayList();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dogs.add(ououDog);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dogs.add(meimeiDog);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//循环输出dog信息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for(int i=0;i&lt;dogs.size();i++){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if(dogs.contains(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yaya</a:t>
            </a: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Dog)){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	dogs.remove(i);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	System.out.println("成功将</a:t>
            </a:r>
            <a:r>
              <a:rPr 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亚亚</a:t>
            </a: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的信息删除");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	break;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}else{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	System.out.println("集合中不包含</a:t>
            </a:r>
            <a:r>
              <a:rPr 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亚亚</a:t>
            </a: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的信息");}	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}		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}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417" name="Rectangle 34"/>
          <p:cNvSpPr/>
          <p:nvPr/>
        </p:nvSpPr>
        <p:spPr>
          <a:xfrm>
            <a:off x="2524760" y="3174365"/>
            <a:ext cx="2122805" cy="19558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8" name="Rectangle 34"/>
          <p:cNvSpPr/>
          <p:nvPr/>
        </p:nvSpPr>
        <p:spPr>
          <a:xfrm>
            <a:off x="2524125" y="2945765"/>
            <a:ext cx="2123440" cy="27241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5396548" y="3220564"/>
            <a:ext cx="160194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删除狗狗信息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7413" name="AutoShape 7"/>
          <p:cNvSpPr>
            <a:spLocks noChangeArrowheads="1"/>
          </p:cNvSpPr>
          <p:nvPr/>
        </p:nvSpPr>
        <p:spPr bwMode="auto">
          <a:xfrm>
            <a:off x="5504180" y="2766219"/>
            <a:ext cx="2527300" cy="408146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判断是否包含指定狗狗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17414" name="直接箭头连接符 7"/>
          <p:cNvPicPr/>
          <p:nvPr/>
        </p:nvPicPr>
        <p:blipFill>
          <a:blip r:embed="rId1"/>
          <a:stretch>
            <a:fillRect/>
          </a:stretch>
        </p:blipFill>
        <p:spPr>
          <a:xfrm>
            <a:off x="4647565" y="3220720"/>
            <a:ext cx="856615" cy="360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直接箭头连接符 8"/>
          <p:cNvPicPr/>
          <p:nvPr/>
        </p:nvPicPr>
        <p:blipFill>
          <a:blip r:embed="rId2"/>
          <a:stretch>
            <a:fillRect/>
          </a:stretch>
        </p:blipFill>
        <p:spPr>
          <a:xfrm>
            <a:off x="4647248" y="2902585"/>
            <a:ext cx="1036637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4"/>
          <p:cNvSpPr/>
          <p:nvPr/>
        </p:nvSpPr>
        <p:spPr>
          <a:xfrm>
            <a:off x="2524760" y="3581400"/>
            <a:ext cx="1297305" cy="19558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Freeform 643"/>
          <p:cNvSpPr>
            <a:spLocks noEditPoints="1"/>
          </p:cNvSpPr>
          <p:nvPr/>
        </p:nvSpPr>
        <p:spPr bwMode="auto">
          <a:xfrm>
            <a:off x="3822111" y="3303457"/>
            <a:ext cx="469413" cy="474015"/>
          </a:xfrm>
          <a:custGeom>
            <a:avLst/>
            <a:gdLst>
              <a:gd name="T0" fmla="*/ 1427 w 3262"/>
              <a:gd name="T1" fmla="*/ 2674 h 3292"/>
              <a:gd name="T2" fmla="*/ 2276 w 3262"/>
              <a:gd name="T3" fmla="*/ 825 h 3292"/>
              <a:gd name="T4" fmla="*/ 2387 w 3262"/>
              <a:gd name="T5" fmla="*/ 883 h 3292"/>
              <a:gd name="T6" fmla="*/ 2443 w 3262"/>
              <a:gd name="T7" fmla="*/ 995 h 3292"/>
              <a:gd name="T8" fmla="*/ 1427 w 3262"/>
              <a:gd name="T9" fmla="*/ 2057 h 3292"/>
              <a:gd name="T10" fmla="*/ 1019 w 3262"/>
              <a:gd name="T11" fmla="*/ 1234 h 3292"/>
              <a:gd name="T12" fmla="*/ 1456 w 3262"/>
              <a:gd name="T13" fmla="*/ 320 h 3292"/>
              <a:gd name="T14" fmla="*/ 1123 w 3262"/>
              <a:gd name="T15" fmla="*/ 410 h 3292"/>
              <a:gd name="T16" fmla="*/ 826 w 3262"/>
              <a:gd name="T17" fmla="*/ 583 h 3292"/>
              <a:gd name="T18" fmla="*/ 578 w 3262"/>
              <a:gd name="T19" fmla="*/ 833 h 3292"/>
              <a:gd name="T20" fmla="*/ 406 w 3262"/>
              <a:gd name="T21" fmla="*/ 1134 h 3292"/>
              <a:gd name="T22" fmla="*/ 317 w 3262"/>
              <a:gd name="T23" fmla="*/ 1469 h 3292"/>
              <a:gd name="T24" fmla="*/ 317 w 3262"/>
              <a:gd name="T25" fmla="*/ 1822 h 3292"/>
              <a:gd name="T26" fmla="*/ 406 w 3262"/>
              <a:gd name="T27" fmla="*/ 2158 h 3292"/>
              <a:gd name="T28" fmla="*/ 578 w 3262"/>
              <a:gd name="T29" fmla="*/ 2459 h 3292"/>
              <a:gd name="T30" fmla="*/ 826 w 3262"/>
              <a:gd name="T31" fmla="*/ 2708 h 3292"/>
              <a:gd name="T32" fmla="*/ 1123 w 3262"/>
              <a:gd name="T33" fmla="*/ 2882 h 3292"/>
              <a:gd name="T34" fmla="*/ 1456 w 3262"/>
              <a:gd name="T35" fmla="*/ 2972 h 3292"/>
              <a:gd name="T36" fmla="*/ 1806 w 3262"/>
              <a:gd name="T37" fmla="*/ 2972 h 3292"/>
              <a:gd name="T38" fmla="*/ 2138 w 3262"/>
              <a:gd name="T39" fmla="*/ 2882 h 3292"/>
              <a:gd name="T40" fmla="*/ 2436 w 3262"/>
              <a:gd name="T41" fmla="*/ 2708 h 3292"/>
              <a:gd name="T42" fmla="*/ 2684 w 3262"/>
              <a:gd name="T43" fmla="*/ 2459 h 3292"/>
              <a:gd name="T44" fmla="*/ 2856 w 3262"/>
              <a:gd name="T45" fmla="*/ 2158 h 3292"/>
              <a:gd name="T46" fmla="*/ 2945 w 3262"/>
              <a:gd name="T47" fmla="*/ 1822 h 3292"/>
              <a:gd name="T48" fmla="*/ 2945 w 3262"/>
              <a:gd name="T49" fmla="*/ 1469 h 3292"/>
              <a:gd name="T50" fmla="*/ 2856 w 3262"/>
              <a:gd name="T51" fmla="*/ 1134 h 3292"/>
              <a:gd name="T52" fmla="*/ 2684 w 3262"/>
              <a:gd name="T53" fmla="*/ 833 h 3292"/>
              <a:gd name="T54" fmla="*/ 2436 w 3262"/>
              <a:gd name="T55" fmla="*/ 583 h 3292"/>
              <a:gd name="T56" fmla="*/ 2138 w 3262"/>
              <a:gd name="T57" fmla="*/ 410 h 3292"/>
              <a:gd name="T58" fmla="*/ 1806 w 3262"/>
              <a:gd name="T59" fmla="*/ 320 h 3292"/>
              <a:gd name="T60" fmla="*/ 1631 w 3262"/>
              <a:gd name="T61" fmla="*/ 0 h 3292"/>
              <a:gd name="T62" fmla="*/ 2033 w 3262"/>
              <a:gd name="T63" fmla="*/ 49 h 3292"/>
              <a:gd name="T64" fmla="*/ 2397 w 3262"/>
              <a:gd name="T65" fmla="*/ 193 h 3292"/>
              <a:gd name="T66" fmla="*/ 2714 w 3262"/>
              <a:gd name="T67" fmla="*/ 415 h 3292"/>
              <a:gd name="T68" fmla="*/ 2969 w 3262"/>
              <a:gd name="T69" fmla="*/ 705 h 3292"/>
              <a:gd name="T70" fmla="*/ 3152 w 3262"/>
              <a:gd name="T71" fmla="*/ 1051 h 3292"/>
              <a:gd name="T72" fmla="*/ 3250 w 3262"/>
              <a:gd name="T73" fmla="*/ 1439 h 3292"/>
              <a:gd name="T74" fmla="*/ 3250 w 3262"/>
              <a:gd name="T75" fmla="*/ 1852 h 3292"/>
              <a:gd name="T76" fmla="*/ 3152 w 3262"/>
              <a:gd name="T77" fmla="*/ 2241 h 3292"/>
              <a:gd name="T78" fmla="*/ 2969 w 3262"/>
              <a:gd name="T79" fmla="*/ 2586 h 3292"/>
              <a:gd name="T80" fmla="*/ 2714 w 3262"/>
              <a:gd name="T81" fmla="*/ 2876 h 3292"/>
              <a:gd name="T82" fmla="*/ 2397 w 3262"/>
              <a:gd name="T83" fmla="*/ 3099 h 3292"/>
              <a:gd name="T84" fmla="*/ 2033 w 3262"/>
              <a:gd name="T85" fmla="*/ 3241 h 3292"/>
              <a:gd name="T86" fmla="*/ 1631 w 3262"/>
              <a:gd name="T87" fmla="*/ 3292 h 3292"/>
              <a:gd name="T88" fmla="*/ 1230 w 3262"/>
              <a:gd name="T89" fmla="*/ 3241 h 3292"/>
              <a:gd name="T90" fmla="*/ 865 w 3262"/>
              <a:gd name="T91" fmla="*/ 3099 h 3292"/>
              <a:gd name="T92" fmla="*/ 547 w 3262"/>
              <a:gd name="T93" fmla="*/ 2876 h 3292"/>
              <a:gd name="T94" fmla="*/ 293 w 3262"/>
              <a:gd name="T95" fmla="*/ 2586 h 3292"/>
              <a:gd name="T96" fmla="*/ 109 w 3262"/>
              <a:gd name="T97" fmla="*/ 2241 h 3292"/>
              <a:gd name="T98" fmla="*/ 13 w 3262"/>
              <a:gd name="T99" fmla="*/ 1852 h 3292"/>
              <a:gd name="T100" fmla="*/ 13 w 3262"/>
              <a:gd name="T101" fmla="*/ 1439 h 3292"/>
              <a:gd name="T102" fmla="*/ 109 w 3262"/>
              <a:gd name="T103" fmla="*/ 1051 h 3292"/>
              <a:gd name="T104" fmla="*/ 293 w 3262"/>
              <a:gd name="T105" fmla="*/ 705 h 3292"/>
              <a:gd name="T106" fmla="*/ 547 w 3262"/>
              <a:gd name="T107" fmla="*/ 415 h 3292"/>
              <a:gd name="T108" fmla="*/ 865 w 3262"/>
              <a:gd name="T109" fmla="*/ 193 h 3292"/>
              <a:gd name="T110" fmla="*/ 1230 w 3262"/>
              <a:gd name="T111" fmla="*/ 49 h 3292"/>
              <a:gd name="T112" fmla="*/ 1631 w 3262"/>
              <a:gd name="T113" fmla="*/ 0 h 3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62" h="3292">
                <a:moveTo>
                  <a:pt x="1427" y="2262"/>
                </a:moveTo>
                <a:lnTo>
                  <a:pt x="1835" y="2262"/>
                </a:lnTo>
                <a:lnTo>
                  <a:pt x="1835" y="2674"/>
                </a:lnTo>
                <a:lnTo>
                  <a:pt x="1427" y="2674"/>
                </a:lnTo>
                <a:lnTo>
                  <a:pt x="1427" y="2262"/>
                </a:lnTo>
                <a:close/>
                <a:moveTo>
                  <a:pt x="1019" y="823"/>
                </a:moveTo>
                <a:lnTo>
                  <a:pt x="2243" y="823"/>
                </a:lnTo>
                <a:lnTo>
                  <a:pt x="2276" y="825"/>
                </a:lnTo>
                <a:lnTo>
                  <a:pt x="2307" y="833"/>
                </a:lnTo>
                <a:lnTo>
                  <a:pt x="2336" y="845"/>
                </a:lnTo>
                <a:lnTo>
                  <a:pt x="2362" y="862"/>
                </a:lnTo>
                <a:lnTo>
                  <a:pt x="2387" y="883"/>
                </a:lnTo>
                <a:lnTo>
                  <a:pt x="2407" y="906"/>
                </a:lnTo>
                <a:lnTo>
                  <a:pt x="2424" y="934"/>
                </a:lnTo>
                <a:lnTo>
                  <a:pt x="2436" y="963"/>
                </a:lnTo>
                <a:lnTo>
                  <a:pt x="2443" y="995"/>
                </a:lnTo>
                <a:lnTo>
                  <a:pt x="2446" y="1028"/>
                </a:lnTo>
                <a:lnTo>
                  <a:pt x="2446" y="1646"/>
                </a:lnTo>
                <a:lnTo>
                  <a:pt x="1835" y="2057"/>
                </a:lnTo>
                <a:lnTo>
                  <a:pt x="1427" y="2057"/>
                </a:lnTo>
                <a:lnTo>
                  <a:pt x="1427" y="1851"/>
                </a:lnTo>
                <a:lnTo>
                  <a:pt x="2039" y="1439"/>
                </a:lnTo>
                <a:lnTo>
                  <a:pt x="2039" y="1234"/>
                </a:lnTo>
                <a:lnTo>
                  <a:pt x="1019" y="1234"/>
                </a:lnTo>
                <a:lnTo>
                  <a:pt x="1019" y="823"/>
                </a:lnTo>
                <a:close/>
                <a:moveTo>
                  <a:pt x="1631" y="308"/>
                </a:moveTo>
                <a:lnTo>
                  <a:pt x="1543" y="312"/>
                </a:lnTo>
                <a:lnTo>
                  <a:pt x="1456" y="320"/>
                </a:lnTo>
                <a:lnTo>
                  <a:pt x="1370" y="334"/>
                </a:lnTo>
                <a:lnTo>
                  <a:pt x="1286" y="354"/>
                </a:lnTo>
                <a:lnTo>
                  <a:pt x="1204" y="379"/>
                </a:lnTo>
                <a:lnTo>
                  <a:pt x="1123" y="410"/>
                </a:lnTo>
                <a:lnTo>
                  <a:pt x="1046" y="445"/>
                </a:lnTo>
                <a:lnTo>
                  <a:pt x="970" y="486"/>
                </a:lnTo>
                <a:lnTo>
                  <a:pt x="896" y="533"/>
                </a:lnTo>
                <a:lnTo>
                  <a:pt x="826" y="583"/>
                </a:lnTo>
                <a:lnTo>
                  <a:pt x="758" y="639"/>
                </a:lnTo>
                <a:lnTo>
                  <a:pt x="694" y="700"/>
                </a:lnTo>
                <a:lnTo>
                  <a:pt x="633" y="765"/>
                </a:lnTo>
                <a:lnTo>
                  <a:pt x="578" y="833"/>
                </a:lnTo>
                <a:lnTo>
                  <a:pt x="528" y="904"/>
                </a:lnTo>
                <a:lnTo>
                  <a:pt x="482" y="978"/>
                </a:lnTo>
                <a:lnTo>
                  <a:pt x="442" y="1054"/>
                </a:lnTo>
                <a:lnTo>
                  <a:pt x="406" y="1134"/>
                </a:lnTo>
                <a:lnTo>
                  <a:pt x="375" y="1214"/>
                </a:lnTo>
                <a:lnTo>
                  <a:pt x="351" y="1298"/>
                </a:lnTo>
                <a:lnTo>
                  <a:pt x="331" y="1382"/>
                </a:lnTo>
                <a:lnTo>
                  <a:pt x="317" y="1469"/>
                </a:lnTo>
                <a:lnTo>
                  <a:pt x="309" y="1557"/>
                </a:lnTo>
                <a:lnTo>
                  <a:pt x="306" y="1646"/>
                </a:lnTo>
                <a:lnTo>
                  <a:pt x="309" y="1735"/>
                </a:lnTo>
                <a:lnTo>
                  <a:pt x="317" y="1822"/>
                </a:lnTo>
                <a:lnTo>
                  <a:pt x="331" y="1908"/>
                </a:lnTo>
                <a:lnTo>
                  <a:pt x="351" y="1994"/>
                </a:lnTo>
                <a:lnTo>
                  <a:pt x="375" y="2076"/>
                </a:lnTo>
                <a:lnTo>
                  <a:pt x="406" y="2158"/>
                </a:lnTo>
                <a:lnTo>
                  <a:pt x="442" y="2237"/>
                </a:lnTo>
                <a:lnTo>
                  <a:pt x="482" y="2313"/>
                </a:lnTo>
                <a:lnTo>
                  <a:pt x="528" y="2387"/>
                </a:lnTo>
                <a:lnTo>
                  <a:pt x="578" y="2459"/>
                </a:lnTo>
                <a:lnTo>
                  <a:pt x="633" y="2527"/>
                </a:lnTo>
                <a:lnTo>
                  <a:pt x="694" y="2592"/>
                </a:lnTo>
                <a:lnTo>
                  <a:pt x="758" y="2652"/>
                </a:lnTo>
                <a:lnTo>
                  <a:pt x="826" y="2708"/>
                </a:lnTo>
                <a:lnTo>
                  <a:pt x="896" y="2759"/>
                </a:lnTo>
                <a:lnTo>
                  <a:pt x="970" y="2806"/>
                </a:lnTo>
                <a:lnTo>
                  <a:pt x="1046" y="2846"/>
                </a:lnTo>
                <a:lnTo>
                  <a:pt x="1123" y="2882"/>
                </a:lnTo>
                <a:lnTo>
                  <a:pt x="1204" y="2912"/>
                </a:lnTo>
                <a:lnTo>
                  <a:pt x="1286" y="2938"/>
                </a:lnTo>
                <a:lnTo>
                  <a:pt x="1370" y="2957"/>
                </a:lnTo>
                <a:lnTo>
                  <a:pt x="1456" y="2972"/>
                </a:lnTo>
                <a:lnTo>
                  <a:pt x="1543" y="2980"/>
                </a:lnTo>
                <a:lnTo>
                  <a:pt x="1631" y="2983"/>
                </a:lnTo>
                <a:lnTo>
                  <a:pt x="1719" y="2980"/>
                </a:lnTo>
                <a:lnTo>
                  <a:pt x="1806" y="2972"/>
                </a:lnTo>
                <a:lnTo>
                  <a:pt x="1892" y="2957"/>
                </a:lnTo>
                <a:lnTo>
                  <a:pt x="1976" y="2938"/>
                </a:lnTo>
                <a:lnTo>
                  <a:pt x="2058" y="2912"/>
                </a:lnTo>
                <a:lnTo>
                  <a:pt x="2138" y="2882"/>
                </a:lnTo>
                <a:lnTo>
                  <a:pt x="2216" y="2846"/>
                </a:lnTo>
                <a:lnTo>
                  <a:pt x="2293" y="2806"/>
                </a:lnTo>
                <a:lnTo>
                  <a:pt x="2366" y="2759"/>
                </a:lnTo>
                <a:lnTo>
                  <a:pt x="2436" y="2708"/>
                </a:lnTo>
                <a:lnTo>
                  <a:pt x="2504" y="2652"/>
                </a:lnTo>
                <a:lnTo>
                  <a:pt x="2568" y="2592"/>
                </a:lnTo>
                <a:lnTo>
                  <a:pt x="2628" y="2527"/>
                </a:lnTo>
                <a:lnTo>
                  <a:pt x="2684" y="2459"/>
                </a:lnTo>
                <a:lnTo>
                  <a:pt x="2734" y="2387"/>
                </a:lnTo>
                <a:lnTo>
                  <a:pt x="2780" y="2313"/>
                </a:lnTo>
                <a:lnTo>
                  <a:pt x="2821" y="2237"/>
                </a:lnTo>
                <a:lnTo>
                  <a:pt x="2856" y="2158"/>
                </a:lnTo>
                <a:lnTo>
                  <a:pt x="2886" y="2076"/>
                </a:lnTo>
                <a:lnTo>
                  <a:pt x="2911" y="1994"/>
                </a:lnTo>
                <a:lnTo>
                  <a:pt x="2930" y="1908"/>
                </a:lnTo>
                <a:lnTo>
                  <a:pt x="2945" y="1822"/>
                </a:lnTo>
                <a:lnTo>
                  <a:pt x="2953" y="1735"/>
                </a:lnTo>
                <a:lnTo>
                  <a:pt x="2956" y="1646"/>
                </a:lnTo>
                <a:lnTo>
                  <a:pt x="2953" y="1557"/>
                </a:lnTo>
                <a:lnTo>
                  <a:pt x="2945" y="1469"/>
                </a:lnTo>
                <a:lnTo>
                  <a:pt x="2930" y="1382"/>
                </a:lnTo>
                <a:lnTo>
                  <a:pt x="2911" y="1298"/>
                </a:lnTo>
                <a:lnTo>
                  <a:pt x="2886" y="1214"/>
                </a:lnTo>
                <a:lnTo>
                  <a:pt x="2856" y="1134"/>
                </a:lnTo>
                <a:lnTo>
                  <a:pt x="2820" y="1054"/>
                </a:lnTo>
                <a:lnTo>
                  <a:pt x="2780" y="978"/>
                </a:lnTo>
                <a:lnTo>
                  <a:pt x="2734" y="904"/>
                </a:lnTo>
                <a:lnTo>
                  <a:pt x="2684" y="833"/>
                </a:lnTo>
                <a:lnTo>
                  <a:pt x="2628" y="765"/>
                </a:lnTo>
                <a:lnTo>
                  <a:pt x="2568" y="700"/>
                </a:lnTo>
                <a:lnTo>
                  <a:pt x="2504" y="639"/>
                </a:lnTo>
                <a:lnTo>
                  <a:pt x="2436" y="583"/>
                </a:lnTo>
                <a:lnTo>
                  <a:pt x="2366" y="533"/>
                </a:lnTo>
                <a:lnTo>
                  <a:pt x="2293" y="486"/>
                </a:lnTo>
                <a:lnTo>
                  <a:pt x="2216" y="445"/>
                </a:lnTo>
                <a:lnTo>
                  <a:pt x="2138" y="410"/>
                </a:lnTo>
                <a:lnTo>
                  <a:pt x="2058" y="379"/>
                </a:lnTo>
                <a:lnTo>
                  <a:pt x="1976" y="354"/>
                </a:lnTo>
                <a:lnTo>
                  <a:pt x="1892" y="334"/>
                </a:lnTo>
                <a:lnTo>
                  <a:pt x="1806" y="320"/>
                </a:lnTo>
                <a:lnTo>
                  <a:pt x="1719" y="312"/>
                </a:lnTo>
                <a:lnTo>
                  <a:pt x="1631" y="308"/>
                </a:lnTo>
                <a:close/>
                <a:moveTo>
                  <a:pt x="1631" y="0"/>
                </a:moveTo>
                <a:lnTo>
                  <a:pt x="1631" y="0"/>
                </a:lnTo>
                <a:lnTo>
                  <a:pt x="1734" y="3"/>
                </a:lnTo>
                <a:lnTo>
                  <a:pt x="1836" y="12"/>
                </a:lnTo>
                <a:lnTo>
                  <a:pt x="1935" y="28"/>
                </a:lnTo>
                <a:lnTo>
                  <a:pt x="2033" y="49"/>
                </a:lnTo>
                <a:lnTo>
                  <a:pt x="2128" y="77"/>
                </a:lnTo>
                <a:lnTo>
                  <a:pt x="2220" y="110"/>
                </a:lnTo>
                <a:lnTo>
                  <a:pt x="2310" y="148"/>
                </a:lnTo>
                <a:lnTo>
                  <a:pt x="2397" y="193"/>
                </a:lnTo>
                <a:lnTo>
                  <a:pt x="2482" y="241"/>
                </a:lnTo>
                <a:lnTo>
                  <a:pt x="2563" y="294"/>
                </a:lnTo>
                <a:lnTo>
                  <a:pt x="2640" y="353"/>
                </a:lnTo>
                <a:lnTo>
                  <a:pt x="2714" y="415"/>
                </a:lnTo>
                <a:lnTo>
                  <a:pt x="2784" y="482"/>
                </a:lnTo>
                <a:lnTo>
                  <a:pt x="2851" y="552"/>
                </a:lnTo>
                <a:lnTo>
                  <a:pt x="2912" y="627"/>
                </a:lnTo>
                <a:lnTo>
                  <a:pt x="2969" y="705"/>
                </a:lnTo>
                <a:lnTo>
                  <a:pt x="3022" y="787"/>
                </a:lnTo>
                <a:lnTo>
                  <a:pt x="3071" y="871"/>
                </a:lnTo>
                <a:lnTo>
                  <a:pt x="3113" y="960"/>
                </a:lnTo>
                <a:lnTo>
                  <a:pt x="3152" y="1051"/>
                </a:lnTo>
                <a:lnTo>
                  <a:pt x="3185" y="1144"/>
                </a:lnTo>
                <a:lnTo>
                  <a:pt x="3212" y="1240"/>
                </a:lnTo>
                <a:lnTo>
                  <a:pt x="3233" y="1339"/>
                </a:lnTo>
                <a:lnTo>
                  <a:pt x="3250" y="1439"/>
                </a:lnTo>
                <a:lnTo>
                  <a:pt x="3259" y="1541"/>
                </a:lnTo>
                <a:lnTo>
                  <a:pt x="3262" y="1646"/>
                </a:lnTo>
                <a:lnTo>
                  <a:pt x="3259" y="1750"/>
                </a:lnTo>
                <a:lnTo>
                  <a:pt x="3250" y="1852"/>
                </a:lnTo>
                <a:lnTo>
                  <a:pt x="3233" y="1953"/>
                </a:lnTo>
                <a:lnTo>
                  <a:pt x="3212" y="2051"/>
                </a:lnTo>
                <a:lnTo>
                  <a:pt x="3185" y="2147"/>
                </a:lnTo>
                <a:lnTo>
                  <a:pt x="3152" y="2241"/>
                </a:lnTo>
                <a:lnTo>
                  <a:pt x="3113" y="2332"/>
                </a:lnTo>
                <a:lnTo>
                  <a:pt x="3071" y="2419"/>
                </a:lnTo>
                <a:lnTo>
                  <a:pt x="3022" y="2504"/>
                </a:lnTo>
                <a:lnTo>
                  <a:pt x="2969" y="2586"/>
                </a:lnTo>
                <a:lnTo>
                  <a:pt x="2912" y="2664"/>
                </a:lnTo>
                <a:lnTo>
                  <a:pt x="2851" y="2738"/>
                </a:lnTo>
                <a:lnTo>
                  <a:pt x="2784" y="2810"/>
                </a:lnTo>
                <a:lnTo>
                  <a:pt x="2714" y="2876"/>
                </a:lnTo>
                <a:lnTo>
                  <a:pt x="2640" y="2939"/>
                </a:lnTo>
                <a:lnTo>
                  <a:pt x="2563" y="2997"/>
                </a:lnTo>
                <a:lnTo>
                  <a:pt x="2482" y="3050"/>
                </a:lnTo>
                <a:lnTo>
                  <a:pt x="2397" y="3099"/>
                </a:lnTo>
                <a:lnTo>
                  <a:pt x="2310" y="3142"/>
                </a:lnTo>
                <a:lnTo>
                  <a:pt x="2220" y="3180"/>
                </a:lnTo>
                <a:lnTo>
                  <a:pt x="2128" y="3213"/>
                </a:lnTo>
                <a:lnTo>
                  <a:pt x="2033" y="3241"/>
                </a:lnTo>
                <a:lnTo>
                  <a:pt x="1935" y="3263"/>
                </a:lnTo>
                <a:lnTo>
                  <a:pt x="1836" y="3279"/>
                </a:lnTo>
                <a:lnTo>
                  <a:pt x="1734" y="3289"/>
                </a:lnTo>
                <a:lnTo>
                  <a:pt x="1631" y="3292"/>
                </a:lnTo>
                <a:lnTo>
                  <a:pt x="1528" y="3289"/>
                </a:lnTo>
                <a:lnTo>
                  <a:pt x="1426" y="3279"/>
                </a:lnTo>
                <a:lnTo>
                  <a:pt x="1327" y="3263"/>
                </a:lnTo>
                <a:lnTo>
                  <a:pt x="1230" y="3241"/>
                </a:lnTo>
                <a:lnTo>
                  <a:pt x="1135" y="3213"/>
                </a:lnTo>
                <a:lnTo>
                  <a:pt x="1042" y="3180"/>
                </a:lnTo>
                <a:lnTo>
                  <a:pt x="952" y="3142"/>
                </a:lnTo>
                <a:lnTo>
                  <a:pt x="865" y="3099"/>
                </a:lnTo>
                <a:lnTo>
                  <a:pt x="781" y="3050"/>
                </a:lnTo>
                <a:lnTo>
                  <a:pt x="699" y="2997"/>
                </a:lnTo>
                <a:lnTo>
                  <a:pt x="622" y="2939"/>
                </a:lnTo>
                <a:lnTo>
                  <a:pt x="547" y="2876"/>
                </a:lnTo>
                <a:lnTo>
                  <a:pt x="478" y="2810"/>
                </a:lnTo>
                <a:lnTo>
                  <a:pt x="411" y="2738"/>
                </a:lnTo>
                <a:lnTo>
                  <a:pt x="350" y="2664"/>
                </a:lnTo>
                <a:lnTo>
                  <a:pt x="293" y="2586"/>
                </a:lnTo>
                <a:lnTo>
                  <a:pt x="239" y="2504"/>
                </a:lnTo>
                <a:lnTo>
                  <a:pt x="191" y="2419"/>
                </a:lnTo>
                <a:lnTo>
                  <a:pt x="148" y="2332"/>
                </a:lnTo>
                <a:lnTo>
                  <a:pt x="109" y="2241"/>
                </a:lnTo>
                <a:lnTo>
                  <a:pt x="77" y="2147"/>
                </a:lnTo>
                <a:lnTo>
                  <a:pt x="50" y="2051"/>
                </a:lnTo>
                <a:lnTo>
                  <a:pt x="29" y="1953"/>
                </a:lnTo>
                <a:lnTo>
                  <a:pt x="13" y="1852"/>
                </a:lnTo>
                <a:lnTo>
                  <a:pt x="3" y="1750"/>
                </a:lnTo>
                <a:lnTo>
                  <a:pt x="0" y="1646"/>
                </a:lnTo>
                <a:lnTo>
                  <a:pt x="3" y="1541"/>
                </a:lnTo>
                <a:lnTo>
                  <a:pt x="13" y="1439"/>
                </a:lnTo>
                <a:lnTo>
                  <a:pt x="29" y="1339"/>
                </a:lnTo>
                <a:lnTo>
                  <a:pt x="50" y="1240"/>
                </a:lnTo>
                <a:lnTo>
                  <a:pt x="77" y="1144"/>
                </a:lnTo>
                <a:lnTo>
                  <a:pt x="109" y="1051"/>
                </a:lnTo>
                <a:lnTo>
                  <a:pt x="148" y="960"/>
                </a:lnTo>
                <a:lnTo>
                  <a:pt x="191" y="871"/>
                </a:lnTo>
                <a:lnTo>
                  <a:pt x="239" y="787"/>
                </a:lnTo>
                <a:lnTo>
                  <a:pt x="293" y="705"/>
                </a:lnTo>
                <a:lnTo>
                  <a:pt x="350" y="627"/>
                </a:lnTo>
                <a:lnTo>
                  <a:pt x="411" y="552"/>
                </a:lnTo>
                <a:lnTo>
                  <a:pt x="478" y="482"/>
                </a:lnTo>
                <a:lnTo>
                  <a:pt x="547" y="415"/>
                </a:lnTo>
                <a:lnTo>
                  <a:pt x="622" y="353"/>
                </a:lnTo>
                <a:lnTo>
                  <a:pt x="699" y="294"/>
                </a:lnTo>
                <a:lnTo>
                  <a:pt x="781" y="241"/>
                </a:lnTo>
                <a:lnTo>
                  <a:pt x="865" y="193"/>
                </a:lnTo>
                <a:lnTo>
                  <a:pt x="952" y="148"/>
                </a:lnTo>
                <a:lnTo>
                  <a:pt x="1042" y="110"/>
                </a:lnTo>
                <a:lnTo>
                  <a:pt x="1135" y="77"/>
                </a:lnTo>
                <a:lnTo>
                  <a:pt x="1230" y="49"/>
                </a:lnTo>
                <a:lnTo>
                  <a:pt x="1327" y="28"/>
                </a:lnTo>
                <a:lnTo>
                  <a:pt x="1426" y="12"/>
                </a:lnTo>
                <a:lnTo>
                  <a:pt x="1528" y="3"/>
                </a:lnTo>
                <a:lnTo>
                  <a:pt x="163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330" y="509905"/>
            <a:ext cx="477139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7417" grpId="0" bldLvl="0" animBg="1"/>
      <p:bldP spid="17418" grpId="0" bldLvl="0" animBg="1"/>
      <p:bldP spid="17412" grpId="0" bldLvl="0" animBg="1"/>
      <p:bldP spid="17413" grpId="0" bldLvl="0" animBg="1"/>
      <p:bldP spid="4" grpId="0" bldLvl="0" animBg="1"/>
      <p:bldP spid="4" grpId="1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241459" y="141482"/>
            <a:ext cx="6768877" cy="368300"/>
          </a:xfrm>
        </p:spPr>
        <p:txBody>
          <a:bodyPr/>
          <a:lstStyle/>
          <a:p>
            <a:pPr algn="r"/>
            <a:r>
              <a:rPr lang="zh-CN" altLang="en-US" dirty="0" smtClean="0"/>
              <a:t>为什么使用</a:t>
            </a:r>
            <a:r>
              <a:rPr lang="zh-CN" altLang="en-US" sz="2000" dirty="0" smtClean="0"/>
              <a:t>泛型集合</a:t>
            </a:r>
            <a:endParaRPr lang="zh-CN" altLang="en-US" sz="2000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323215" y="1203325"/>
            <a:ext cx="8352790" cy="81661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代码演示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提出问题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091690" y="771525"/>
            <a:ext cx="5181600" cy="4007593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public class GenericTest {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public static void main(String[] args) {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</a:t>
            </a:r>
            <a:r>
              <a:rPr lang="en-US" sz="1400" dirty="0">
                <a:sym typeface="+mn-ea"/>
              </a:rPr>
              <a:t>Array</a:t>
            </a:r>
            <a:r>
              <a:rPr sz="1400" dirty="0">
                <a:sym typeface="+mn-ea"/>
              </a:rPr>
              <a:t>List list = new ArrayList();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list.add("qqyumidi");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list.add("corn");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list.add(100);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for (int i = 0; i &lt; list.size(); i++) {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String name = </a:t>
            </a:r>
            <a:r>
              <a:rPr sz="1400" dirty="0">
                <a:solidFill>
                  <a:srgbClr val="FF0000"/>
                </a:solidFill>
                <a:sym typeface="+mn-ea"/>
              </a:rPr>
              <a:t>(String) list.get(i); // 1</a:t>
            </a:r>
            <a:r>
              <a:rPr lang="zh-CN" sz="1400" dirty="0">
                <a:solidFill>
                  <a:srgbClr val="FF0000"/>
                </a:solidFill>
                <a:sym typeface="+mn-ea"/>
              </a:rPr>
              <a:t>处</a:t>
            </a:r>
            <a:endParaRPr sz="1400" dirty="0">
              <a:solidFill>
                <a:srgbClr val="FF0000"/>
              </a:solidFill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System.out.println("name:" + name);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</a:t>
            </a:r>
            <a:r>
              <a:rPr lang="en-US" sz="1400" dirty="0">
                <a:sym typeface="+mn-ea"/>
              </a:rPr>
              <a:t>		</a:t>
            </a: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}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1802448" y="4456274"/>
            <a:ext cx="575992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运行时会出现“java.lang.ClassCastException”异常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 uiExpand="1" build="allAtOnce"/>
      <p:bldP spid="1741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/>
            <a:r>
              <a:rPr lang="zh-CN" altLang="en-US" sz="2000" dirty="0" smtClean="0"/>
              <a:t>什么是泛型集合</a:t>
            </a:r>
            <a:endParaRPr lang="zh-CN" altLang="en-US" sz="2000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323215" y="1203325"/>
            <a:ext cx="8352790" cy="125222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泛型集合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>
          <a:xfrm>
            <a:off x="514534" y="807110"/>
            <a:ext cx="7488832" cy="360040"/>
          </a:xfrm>
        </p:spPr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659130" y="1740535"/>
            <a:ext cx="2440305" cy="166988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</a:t>
            </a:r>
            <a:r>
              <a:rPr lang="zh-CN" altLang="en-US" sz="1400" dirty="0">
                <a:sym typeface="+mn-ea"/>
              </a:rPr>
              <a:t>泛型集合是使用类型形参定义的集合。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如List&lt;T&gt;就是一个泛型集合，可以将所有的泛</a:t>
            </a:r>
            <a:r>
              <a:rPr lang="zh-CN" altLang="en-US" sz="1400" dirty="0">
                <a:sym typeface="+mn-ea"/>
              </a:rPr>
              <a:t>型</a:t>
            </a:r>
            <a:r>
              <a:rPr lang="en-US" altLang="zh-CN" sz="1400" dirty="0">
                <a:sym typeface="+mn-ea"/>
              </a:rPr>
              <a:t>放在该集合中来。</a:t>
            </a:r>
            <a:endParaRPr lang="en-US" altLang="zh-CN" sz="1400" dirty="0">
              <a:sym typeface="+mn-ea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3347720" y="1032510"/>
            <a:ext cx="5435600" cy="4007593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public class GenericTest {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public static void main(String[] args) {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List&lt;String&gt; list = new ArrayList&lt;String&gt;();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list.add("qqyumidi");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list.add("corn");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</a:t>
            </a:r>
            <a:r>
              <a:rPr sz="1400" dirty="0">
                <a:solidFill>
                  <a:srgbClr val="FF0000"/>
                </a:solidFill>
                <a:sym typeface="+mn-ea"/>
              </a:rPr>
              <a:t>list.add(100);     </a:t>
            </a:r>
            <a:r>
              <a:rPr lang="en-US" sz="1400" dirty="0">
                <a:solidFill>
                  <a:srgbClr val="FF0000"/>
                </a:solidFill>
                <a:sym typeface="+mn-ea"/>
              </a:rPr>
              <a:t>//1</a:t>
            </a:r>
            <a:r>
              <a:rPr sz="1400" dirty="0">
                <a:sym typeface="+mn-ea"/>
              </a:rPr>
              <a:t> 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for (int i = 0; i &lt; list.size(); i++) {</a:t>
            </a:r>
            <a:endParaRPr sz="1400" dirty="0"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String name =  list.get(i); </a:t>
            </a:r>
            <a:r>
              <a:rPr sz="1400" dirty="0">
                <a:solidFill>
                  <a:srgbClr val="FF0000"/>
                </a:solidFill>
                <a:sym typeface="+mn-ea"/>
              </a:rPr>
              <a:t>// </a:t>
            </a:r>
            <a:r>
              <a:rPr lang="en-US" sz="1400" dirty="0">
                <a:solidFill>
                  <a:srgbClr val="FF0000"/>
                </a:solidFill>
                <a:sym typeface="+mn-ea"/>
              </a:rPr>
              <a:t>2</a:t>
            </a:r>
            <a:endParaRPr lang="en-US" sz="1400" dirty="0">
              <a:solidFill>
                <a:srgbClr val="FF0000"/>
              </a:solidFill>
              <a:sym typeface="+mn-ea"/>
            </a:endParaRPr>
          </a:p>
          <a:p>
            <a:pPr marL="681355" lvl="2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System.out.println("name:" + name);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</a:t>
            </a:r>
            <a:r>
              <a:rPr lang="en-US" sz="1400" dirty="0">
                <a:sym typeface="+mn-ea"/>
              </a:rPr>
              <a:t>		</a:t>
            </a: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}</a:t>
            </a:r>
            <a:endParaRPr sz="1400" dirty="0">
              <a:sym typeface="+mn-ea"/>
            </a:endParaRPr>
          </a:p>
        </p:txBody>
      </p:sp>
      <p:sp>
        <p:nvSpPr>
          <p:cNvPr id="17418" name="Rectangle 34"/>
          <p:cNvSpPr/>
          <p:nvPr/>
        </p:nvSpPr>
        <p:spPr>
          <a:xfrm>
            <a:off x="4102100" y="1851660"/>
            <a:ext cx="3771265" cy="33020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AutoShape 7"/>
          <p:cNvSpPr>
            <a:spLocks noChangeArrowheads="1"/>
          </p:cNvSpPr>
          <p:nvPr/>
        </p:nvSpPr>
        <p:spPr bwMode="auto">
          <a:xfrm>
            <a:off x="7179945" y="1155226"/>
            <a:ext cx="1213485" cy="408144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泛型集合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7380605" y="1563370"/>
            <a:ext cx="360045" cy="28829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AutoShape 7"/>
          <p:cNvSpPr>
            <a:spLocks noChangeArrowheads="1"/>
          </p:cNvSpPr>
          <p:nvPr/>
        </p:nvSpPr>
        <p:spPr bwMode="auto">
          <a:xfrm>
            <a:off x="5829935" y="2244249"/>
            <a:ext cx="2563495" cy="408146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p>
            <a:pPr marL="0" marR="0" lvl="2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lang="zh-CN" altLang="en-US" sz="1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在编译时增加类型检查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5829935" y="3884633"/>
            <a:ext cx="2563495" cy="437812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p>
            <a:pPr marL="0" marR="0" lvl="2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lang="zh-CN" altLang="en-US" sz="1800" b="1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+mn-ea"/>
              </a:rPr>
              <a:t>在运行时不用类型转换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 bldLvl="0" animBg="1"/>
      <p:bldP spid="17413" grpId="0" bldLvl="0" animBg="1"/>
      <p:bldP spid="2" grpId="0" bldLvl="0" animBg="1"/>
      <p:bldP spid="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/>
            <a:r>
              <a:rPr lang="zh-CN" altLang="en-US" sz="2000" dirty="0" smtClean="0"/>
              <a:t>泛型</a:t>
            </a:r>
            <a:r>
              <a:rPr lang="zh-CN" altLang="en-US" dirty="0" smtClean="0">
                <a:sym typeface="+mn-ea"/>
              </a:rPr>
              <a:t>集合</a:t>
            </a:r>
            <a:r>
              <a:rPr lang="zh-CN" altLang="en-US" sz="2000" dirty="0" smtClean="0"/>
              <a:t>应用</a:t>
            </a:r>
            <a:endParaRPr lang="zh-CN" altLang="en-US" sz="2000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泛型集合应用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742440" y="1616075"/>
            <a:ext cx="6037580" cy="2311667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List&lt;String&gt; dogs = new ArrayList&lt;String&gt;();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dogs.add(“ououDog”);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dogs.add(“yayaDog”);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dogs.add(“meimeiDog”);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dogs.add(“feifeiDog”);		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for(int i=0;i&lt;dogs.size();i++){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uFillTx/>
                <a:sym typeface="+mn-ea"/>
              </a:rPr>
              <a:t>String dog=dogs.get(i);</a:t>
            </a:r>
            <a:endParaRPr kumimoji="0" lang="en-US" altLang="zh-CN" sz="1400" i="0" baseline="0" dirty="0">
              <a:solidFill>
                <a:srgbClr val="FF0000"/>
              </a:solidFill>
              <a:uFillTx/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System.out.println(“</a:t>
            </a:r>
            <a:r>
              <a:rPr lang="zh-CN" altLang="en-US" sz="1400" dirty="0">
                <a:sym typeface="+mn-ea"/>
              </a:rPr>
              <a:t>狗狗名称为：</a:t>
            </a:r>
            <a:r>
              <a:rPr lang="en-US" altLang="zh-CN" sz="1400" dirty="0">
                <a:sym typeface="+mn-ea"/>
              </a:rPr>
              <a:t>”+dog);}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}</a:t>
            </a:r>
            <a:endParaRPr lang="en-US" altLang="zh-CN" sz="1400" dirty="0">
              <a:sym typeface="+mn-ea"/>
            </a:endParaRPr>
          </a:p>
        </p:txBody>
      </p:sp>
      <p:sp>
        <p:nvSpPr>
          <p:cNvPr id="12" name="椭圆形标注 11"/>
          <p:cNvSpPr/>
          <p:nvPr/>
        </p:nvSpPr>
        <p:spPr bwMode="auto">
          <a:xfrm>
            <a:off x="4944110" y="1981200"/>
            <a:ext cx="1691640" cy="467995"/>
          </a:xfrm>
          <a:prstGeom prst="wedgeEllipseCallout">
            <a:avLst>
              <a:gd name="adj1" fmla="val -48310"/>
              <a:gd name="adj2" fmla="val -73202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/>
          <a:lstStyle/>
          <a:p>
            <a:pPr>
              <a:buNone/>
            </a:pPr>
            <a:r>
              <a:rPr lang="zh-CN" altLang="en-US" sz="1400" b="1" dirty="0" smtClean="0">
                <a:solidFill>
                  <a:srgbClr val="FBFFFE"/>
                </a:solidFill>
              </a:rPr>
              <a:t>格式：类名</a:t>
            </a:r>
            <a:r>
              <a:rPr lang="en-US" altLang="zh-CN" sz="1400" b="1" dirty="0" smtClean="0">
                <a:solidFill>
                  <a:srgbClr val="FBFFFE"/>
                </a:solidFill>
              </a:rPr>
              <a:t>&lt;T&gt;</a:t>
            </a:r>
            <a:endParaRPr lang="en-US" altLang="zh-CN" sz="1400" b="1" dirty="0" smtClean="0">
              <a:solidFill>
                <a:srgbClr val="FBFFFE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/>
            <a:r>
              <a:rPr lang="zh-CN" altLang="en-US" dirty="0" smtClean="0">
                <a:sym typeface="+mn-ea"/>
              </a:rPr>
              <a:t>泛型集合应用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泛型集合优势</a:t>
            </a:r>
            <a:endParaRPr lang="en-US" alt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2041525" y="1416050"/>
            <a:ext cx="6037580" cy="2311667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ArrayList                   dogs = new ArrayList                ();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dogs.add(21);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dogs.add(45);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dogs.add(30);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dogs.add(10);	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for(int i=0;i&lt;dogs.size();i++){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olidFill>
                  <a:srgbClr val="FF0000"/>
                </a:solidFill>
                <a:uFillTx/>
                <a:sym typeface="+mn-ea"/>
              </a:rPr>
              <a:t>int dog=dogs.get(i);</a:t>
            </a:r>
            <a:endParaRPr kumimoji="0" lang="en-US" altLang="zh-CN" sz="1400" i="0" baseline="0" dirty="0">
              <a:solidFill>
                <a:srgbClr val="FF0000"/>
              </a:solidFill>
              <a:uFillTx/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System.out.println(“</a:t>
            </a:r>
            <a:r>
              <a:rPr lang="zh-CN" altLang="en-US" sz="1400" dirty="0">
                <a:sym typeface="+mn-ea"/>
              </a:rPr>
              <a:t>狗狗年龄为：</a:t>
            </a:r>
            <a:r>
              <a:rPr lang="en-US" altLang="zh-CN" sz="1400" dirty="0">
                <a:sym typeface="+mn-ea"/>
              </a:rPr>
              <a:t>”+dog);}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}</a:t>
            </a:r>
            <a:endParaRPr lang="en-US" altLang="zh-CN" sz="1400" dirty="0">
              <a:sym typeface="+mn-ea"/>
            </a:endParaRPr>
          </a:p>
        </p:txBody>
      </p:sp>
      <p:sp>
        <p:nvSpPr>
          <p:cNvPr id="17413" name="AutoShape 7"/>
          <p:cNvSpPr>
            <a:spLocks noChangeArrowheads="1"/>
          </p:cNvSpPr>
          <p:nvPr/>
        </p:nvSpPr>
        <p:spPr bwMode="auto">
          <a:xfrm>
            <a:off x="6939280" y="1356521"/>
            <a:ext cx="1315720" cy="408144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可重用性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cxnSp>
        <p:nvCxnSpPr>
          <p:cNvPr id="4" name="直接箭头连接符 3"/>
          <p:cNvCxnSpPr>
            <a:endCxn id="17413" idx="1"/>
          </p:cNvCxnSpPr>
          <p:nvPr/>
        </p:nvCxnSpPr>
        <p:spPr>
          <a:xfrm flipV="1">
            <a:off x="6440805" y="1560830"/>
            <a:ext cx="498475" cy="24765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6854825" y="1945164"/>
            <a:ext cx="1400175" cy="408146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执行效率高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cxnSp>
        <p:nvCxnSpPr>
          <p:cNvPr id="5" name="直接箭头连接符 4"/>
          <p:cNvCxnSpPr>
            <a:endCxn id="3" idx="1"/>
          </p:cNvCxnSpPr>
          <p:nvPr/>
        </p:nvCxnSpPr>
        <p:spPr>
          <a:xfrm flipV="1">
            <a:off x="6062345" y="2149475"/>
            <a:ext cx="792480" cy="1143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63385" y="2570148"/>
            <a:ext cx="1583055" cy="717882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类型安全(强制类型转换)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062345" y="2922905"/>
            <a:ext cx="792480" cy="1143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890" y="4099560"/>
            <a:ext cx="6038215" cy="600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37460" y="2831465"/>
            <a:ext cx="2675890" cy="306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/>
              <a:t>int dog=(</a:t>
            </a:r>
            <a:r>
              <a:rPr lang="en-US" altLang="zh-CN" sz="1400"/>
              <a:t>Integer</a:t>
            </a:r>
            <a:r>
              <a:rPr lang="zh-CN" altLang="en-US" sz="1400"/>
              <a:t>) dogs.get(i);</a:t>
            </a:r>
            <a:endParaRPr lang="zh-CN" altLang="en-US" sz="1400"/>
          </a:p>
        </p:txBody>
      </p:sp>
      <p:sp>
        <p:nvSpPr>
          <p:cNvPr id="13" name="文本框 12"/>
          <p:cNvSpPr txBox="1"/>
          <p:nvPr/>
        </p:nvSpPr>
        <p:spPr>
          <a:xfrm>
            <a:off x="2865755" y="1457960"/>
            <a:ext cx="953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ym typeface="+mn-ea"/>
              </a:rPr>
              <a:t>&lt;Integer&gt;</a:t>
            </a:r>
            <a:endParaRPr lang="en-US" altLang="zh-CN" sz="1400" dirty="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7670" y="1457960"/>
            <a:ext cx="953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dirty="0">
                <a:sym typeface="+mn-ea"/>
              </a:rPr>
              <a:t>&lt;Integer&gt;</a:t>
            </a:r>
            <a:endParaRPr lang="en-US" altLang="zh-CN" sz="1400"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7413" grpId="0" bldLvl="0" animBg="1"/>
      <p:bldP spid="3" grpId="0" bldLvl="0" animBg="1"/>
      <p:bldP spid="6" grpId="0" bldLvl="0" animBg="1"/>
      <p:bldP spid="9" grpId="0" bldLvl="0" animBg="1"/>
      <p:bldP spid="13" grpId="0"/>
      <p:bldP spid="13" grpId="1"/>
      <p:bldP spid="13" grpId="2"/>
      <p:bldP spid="10" grpId="1"/>
      <p:bldP spid="10" grpId="2"/>
      <p:bldP spid="10" grpId="3"/>
      <p:bldP spid="10" grpId="4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75606"/>
            <a:ext cx="8064896" cy="3353596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什么是泛型？</a:t>
            </a:r>
            <a:endParaRPr lang="zh-CN" altLang="en-US" dirty="0" smtClean="0">
              <a:sym typeface="+mn-ea"/>
            </a:endParaRPr>
          </a:p>
          <a:p>
            <a:r>
              <a:rPr lang="zh-CN" dirty="0" smtClean="0">
                <a:sym typeface="+mn-ea"/>
              </a:rPr>
              <a:t>泛型有哪些规则限制？</a:t>
            </a:r>
            <a:endParaRPr lang="zh-CN" dirty="0" smtClean="0">
              <a:sym typeface="+mn-ea"/>
            </a:endParaRPr>
          </a:p>
          <a:p>
            <a:r>
              <a:rPr lang="zh-CN" altLang="en-US" sz="2000" b="0" dirty="0" smtClean="0">
                <a:latin typeface="+mn-ea"/>
                <a:ea typeface="+mn-ea"/>
              </a:rPr>
              <a:t>泛型的应用场合？</a:t>
            </a:r>
            <a:endParaRPr lang="zh-CN" altLang="en-US" sz="2000" b="0" dirty="0" smtClean="0">
              <a:latin typeface="+mn-ea"/>
              <a:ea typeface="+mn-ea"/>
            </a:endParaRPr>
          </a:p>
          <a:p>
            <a:r>
              <a:rPr lang="zh-CN" altLang="en-US" sz="2000" b="0" dirty="0" smtClean="0">
                <a:latin typeface="+mn-ea"/>
                <a:ea typeface="+mn-ea"/>
              </a:rPr>
              <a:t>泛型通配符有哪些？</a:t>
            </a:r>
            <a:endParaRPr lang="zh-CN" altLang="en-US" sz="2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77155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 smtClean="0">
                <a:solidFill>
                  <a:srgbClr val="0070C0"/>
                </a:solidFill>
                <a:latin typeface="+mj-ea"/>
                <a:ea typeface="+mj-ea"/>
              </a:rPr>
              <a:t>现场提问</a:t>
            </a:r>
            <a:endParaRPr lang="zh-CN" altLang="en-US" sz="1600" b="1" dirty="0" smtClean="0">
              <a:solidFill>
                <a:srgbClr val="0070C0"/>
              </a:solidFill>
              <a:latin typeface="+mj-ea"/>
              <a:ea typeface="+mj-ea"/>
            </a:endParaRPr>
          </a:p>
        </p:txBody>
      </p:sp>
      <p:pic>
        <p:nvPicPr>
          <p:cNvPr id="12" name="图片 11" descr="现场提问3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9512" y="723157"/>
            <a:ext cx="405385" cy="4084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课堂编程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功能描述：</a:t>
            </a:r>
            <a:r>
              <a:rPr dirty="0" smtClean="0"/>
              <a:t>使用ArrayList保存</a:t>
            </a:r>
            <a:r>
              <a:rPr lang="zh-CN" dirty="0" smtClean="0"/>
              <a:t>学生</a:t>
            </a:r>
            <a:r>
              <a:rPr dirty="0" smtClean="0"/>
              <a:t>信息</a:t>
            </a:r>
            <a:r>
              <a:rPr lang="zh-CN" dirty="0" smtClean="0"/>
              <a:t>（学号，姓名，年龄，成绩），要求</a:t>
            </a:r>
            <a:r>
              <a:rPr lang="zh-CN" altLang="en-US" dirty="0" smtClean="0"/>
              <a:t>删除指定学生后遍历输出。</a:t>
            </a:r>
            <a:endParaRPr lang="zh-CN" altLang="en-US" dirty="0" smtClean="0"/>
          </a:p>
          <a:p>
            <a:r>
              <a:rPr lang="zh-CN" altLang="en-US" dirty="0" smtClean="0"/>
              <a:t>思路分析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创建三个学生对象保存到集合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删除一个对象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遍历集合</a:t>
            </a:r>
            <a:endParaRPr lang="zh-CN" altLang="en-US" dirty="0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课堂编程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85720" y="785800"/>
            <a:ext cx="216694" cy="231536"/>
            <a:chOff x="436488" y="2946400"/>
            <a:chExt cx="231776" cy="247651"/>
          </a:xfrm>
        </p:grpSpPr>
        <p:sp>
          <p:nvSpPr>
            <p:cNvPr id="7" name="Freeform 65"/>
            <p:cNvSpPr>
              <a:spLocks noEditPoints="1"/>
            </p:cNvSpPr>
            <p:nvPr/>
          </p:nvSpPr>
          <p:spPr bwMode="auto">
            <a:xfrm>
              <a:off x="436488" y="2946400"/>
              <a:ext cx="198438" cy="247650"/>
            </a:xfrm>
            <a:custGeom>
              <a:avLst/>
              <a:gdLst>
                <a:gd name="T0" fmla="*/ 53 w 53"/>
                <a:gd name="T1" fmla="*/ 36 h 66"/>
                <a:gd name="T2" fmla="*/ 53 w 53"/>
                <a:gd name="T3" fmla="*/ 13 h 66"/>
                <a:gd name="T4" fmla="*/ 45 w 53"/>
                <a:gd name="T5" fmla="*/ 5 h 66"/>
                <a:gd name="T6" fmla="*/ 38 w 53"/>
                <a:gd name="T7" fmla="*/ 5 h 66"/>
                <a:gd name="T8" fmla="*/ 32 w 53"/>
                <a:gd name="T9" fmla="*/ 0 h 66"/>
                <a:gd name="T10" fmla="*/ 21 w 53"/>
                <a:gd name="T11" fmla="*/ 0 h 66"/>
                <a:gd name="T12" fmla="*/ 15 w 53"/>
                <a:gd name="T13" fmla="*/ 5 h 66"/>
                <a:gd name="T14" fmla="*/ 8 w 53"/>
                <a:gd name="T15" fmla="*/ 5 h 66"/>
                <a:gd name="T16" fmla="*/ 0 w 53"/>
                <a:gd name="T17" fmla="*/ 13 h 66"/>
                <a:gd name="T18" fmla="*/ 0 w 53"/>
                <a:gd name="T19" fmla="*/ 58 h 66"/>
                <a:gd name="T20" fmla="*/ 8 w 53"/>
                <a:gd name="T21" fmla="*/ 66 h 66"/>
                <a:gd name="T22" fmla="*/ 32 w 53"/>
                <a:gd name="T23" fmla="*/ 66 h 66"/>
                <a:gd name="T24" fmla="*/ 32 w 53"/>
                <a:gd name="T25" fmla="*/ 64 h 66"/>
                <a:gd name="T26" fmla="*/ 53 w 53"/>
                <a:gd name="T27" fmla="*/ 36 h 66"/>
                <a:gd name="T28" fmla="*/ 21 w 53"/>
                <a:gd name="T29" fmla="*/ 4 h 66"/>
                <a:gd name="T30" fmla="*/ 32 w 53"/>
                <a:gd name="T31" fmla="*/ 4 h 66"/>
                <a:gd name="T32" fmla="*/ 34 w 53"/>
                <a:gd name="T33" fmla="*/ 6 h 66"/>
                <a:gd name="T34" fmla="*/ 32 w 53"/>
                <a:gd name="T35" fmla="*/ 8 h 66"/>
                <a:gd name="T36" fmla="*/ 21 w 53"/>
                <a:gd name="T37" fmla="*/ 8 h 66"/>
                <a:gd name="T38" fmla="*/ 19 w 53"/>
                <a:gd name="T39" fmla="*/ 6 h 66"/>
                <a:gd name="T40" fmla="*/ 21 w 53"/>
                <a:gd name="T41" fmla="*/ 4 h 66"/>
                <a:gd name="T42" fmla="*/ 15 w 53"/>
                <a:gd name="T43" fmla="*/ 25 h 66"/>
                <a:gd name="T44" fmla="*/ 38 w 53"/>
                <a:gd name="T45" fmla="*/ 25 h 66"/>
                <a:gd name="T46" fmla="*/ 40 w 53"/>
                <a:gd name="T47" fmla="*/ 27 h 66"/>
                <a:gd name="T48" fmla="*/ 38 w 53"/>
                <a:gd name="T49" fmla="*/ 29 h 66"/>
                <a:gd name="T50" fmla="*/ 15 w 53"/>
                <a:gd name="T51" fmla="*/ 29 h 66"/>
                <a:gd name="T52" fmla="*/ 14 w 53"/>
                <a:gd name="T53" fmla="*/ 27 h 66"/>
                <a:gd name="T54" fmla="*/ 15 w 53"/>
                <a:gd name="T55" fmla="*/ 25 h 66"/>
                <a:gd name="T56" fmla="*/ 30 w 53"/>
                <a:gd name="T57" fmla="*/ 47 h 66"/>
                <a:gd name="T58" fmla="*/ 15 w 53"/>
                <a:gd name="T59" fmla="*/ 47 h 66"/>
                <a:gd name="T60" fmla="*/ 14 w 53"/>
                <a:gd name="T61" fmla="*/ 45 h 66"/>
                <a:gd name="T62" fmla="*/ 15 w 53"/>
                <a:gd name="T63" fmla="*/ 43 h 66"/>
                <a:gd name="T64" fmla="*/ 30 w 53"/>
                <a:gd name="T65" fmla="*/ 43 h 66"/>
                <a:gd name="T66" fmla="*/ 32 w 53"/>
                <a:gd name="T67" fmla="*/ 45 h 66"/>
                <a:gd name="T68" fmla="*/ 30 w 53"/>
                <a:gd name="T69" fmla="*/ 47 h 66"/>
                <a:gd name="T70" fmla="*/ 15 w 53"/>
                <a:gd name="T71" fmla="*/ 37 h 66"/>
                <a:gd name="T72" fmla="*/ 14 w 53"/>
                <a:gd name="T73" fmla="*/ 36 h 66"/>
                <a:gd name="T74" fmla="*/ 15 w 53"/>
                <a:gd name="T75" fmla="*/ 34 h 66"/>
                <a:gd name="T76" fmla="*/ 38 w 53"/>
                <a:gd name="T77" fmla="*/ 34 h 66"/>
                <a:gd name="T78" fmla="*/ 40 w 53"/>
                <a:gd name="T79" fmla="*/ 36 h 66"/>
                <a:gd name="T80" fmla="*/ 38 w 53"/>
                <a:gd name="T81" fmla="*/ 37 h 66"/>
                <a:gd name="T82" fmla="*/ 15 w 53"/>
                <a:gd name="T83" fmla="*/ 37 h 66"/>
                <a:gd name="T84" fmla="*/ 15 w 53"/>
                <a:gd name="T85" fmla="*/ 37 h 66"/>
                <a:gd name="T86" fmla="*/ 15 w 53"/>
                <a:gd name="T87" fmla="*/ 37 h 66"/>
                <a:gd name="T88" fmla="*/ 15 w 53"/>
                <a:gd name="T89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" h="66">
                  <a:moveTo>
                    <a:pt x="53" y="36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9"/>
                    <a:pt x="49" y="5"/>
                    <a:pt x="45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3"/>
                    <a:pt x="36" y="0"/>
                    <a:pt x="3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5" y="2"/>
                    <a:pt x="15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6"/>
                    <a:pt x="0" y="9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4" y="66"/>
                    <a:pt x="8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3" y="39"/>
                    <a:pt x="53" y="36"/>
                    <a:pt x="53" y="36"/>
                  </a:cubicBezTo>
                  <a:close/>
                  <a:moveTo>
                    <a:pt x="2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5"/>
                    <a:pt x="34" y="6"/>
                  </a:cubicBezTo>
                  <a:cubicBezTo>
                    <a:pt x="34" y="7"/>
                    <a:pt x="33" y="8"/>
                    <a:pt x="3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9" y="6"/>
                  </a:cubicBezTo>
                  <a:cubicBezTo>
                    <a:pt x="19" y="5"/>
                    <a:pt x="20" y="4"/>
                    <a:pt x="21" y="4"/>
                  </a:cubicBezTo>
                  <a:close/>
                  <a:moveTo>
                    <a:pt x="15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40" y="26"/>
                    <a:pt x="40" y="27"/>
                  </a:cubicBezTo>
                  <a:cubicBezTo>
                    <a:pt x="40" y="28"/>
                    <a:pt x="39" y="29"/>
                    <a:pt x="38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8"/>
                    <a:pt x="14" y="27"/>
                  </a:cubicBezTo>
                  <a:cubicBezTo>
                    <a:pt x="14" y="25"/>
                    <a:pt x="14" y="25"/>
                    <a:pt x="15" y="25"/>
                  </a:cubicBezTo>
                  <a:close/>
                  <a:moveTo>
                    <a:pt x="30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4" y="46"/>
                    <a:pt x="14" y="45"/>
                  </a:cubicBezTo>
                  <a:cubicBezTo>
                    <a:pt x="14" y="44"/>
                    <a:pt x="15" y="43"/>
                    <a:pt x="15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4"/>
                    <a:pt x="32" y="45"/>
                  </a:cubicBezTo>
                  <a:cubicBezTo>
                    <a:pt x="32" y="46"/>
                    <a:pt x="31" y="47"/>
                    <a:pt x="30" y="47"/>
                  </a:cubicBezTo>
                  <a:close/>
                  <a:moveTo>
                    <a:pt x="15" y="37"/>
                  </a:moveTo>
                  <a:cubicBezTo>
                    <a:pt x="15" y="37"/>
                    <a:pt x="14" y="37"/>
                    <a:pt x="14" y="36"/>
                  </a:cubicBezTo>
                  <a:cubicBezTo>
                    <a:pt x="14" y="35"/>
                    <a:pt x="15" y="34"/>
                    <a:pt x="15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39" y="37"/>
                    <a:pt x="38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593651" y="3092450"/>
              <a:ext cx="52388" cy="49213"/>
            </a:xfrm>
            <a:custGeom>
              <a:avLst/>
              <a:gdLst>
                <a:gd name="T0" fmla="*/ 0 w 14"/>
                <a:gd name="T1" fmla="*/ 7 h 13"/>
                <a:gd name="T2" fmla="*/ 7 w 14"/>
                <a:gd name="T3" fmla="*/ 13 h 13"/>
                <a:gd name="T4" fmla="*/ 14 w 14"/>
                <a:gd name="T5" fmla="*/ 7 h 13"/>
                <a:gd name="T6" fmla="*/ 7 w 14"/>
                <a:gd name="T7" fmla="*/ 0 h 13"/>
                <a:gd name="T8" fmla="*/ 0 w 14"/>
                <a:gd name="T9" fmla="*/ 7 h 13"/>
                <a:gd name="T10" fmla="*/ 0 w 14"/>
                <a:gd name="T11" fmla="*/ 7 h 13"/>
                <a:gd name="T12" fmla="*/ 0 w 14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0" y="7"/>
                  </a:moveTo>
                  <a:cubicBezTo>
                    <a:pt x="0" y="10"/>
                    <a:pt x="3" y="13"/>
                    <a:pt x="7" y="13"/>
                  </a:cubicBezTo>
                  <a:cubicBezTo>
                    <a:pt x="11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lose/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"/>
            <p:cNvSpPr>
              <a:spLocks noEditPoints="1"/>
            </p:cNvSpPr>
            <p:nvPr/>
          </p:nvSpPr>
          <p:spPr bwMode="auto">
            <a:xfrm>
              <a:off x="571426" y="3144838"/>
              <a:ext cx="96838" cy="49213"/>
            </a:xfrm>
            <a:custGeom>
              <a:avLst/>
              <a:gdLst>
                <a:gd name="T0" fmla="*/ 13 w 26"/>
                <a:gd name="T1" fmla="*/ 0 h 13"/>
                <a:gd name="T2" fmla="*/ 0 w 26"/>
                <a:gd name="T3" fmla="*/ 13 h 13"/>
                <a:gd name="T4" fmla="*/ 26 w 26"/>
                <a:gd name="T5" fmla="*/ 13 h 13"/>
                <a:gd name="T6" fmla="*/ 13 w 26"/>
                <a:gd name="T7" fmla="*/ 0 h 13"/>
                <a:gd name="T8" fmla="*/ 13 w 26"/>
                <a:gd name="T9" fmla="*/ 0 h 13"/>
                <a:gd name="T10" fmla="*/ 13 w 2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3">
                  <a:moveTo>
                    <a:pt x="13" y="0"/>
                  </a:moveTo>
                  <a:cubicBezTo>
                    <a:pt x="6" y="0"/>
                    <a:pt x="1" y="6"/>
                    <a:pt x="0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5"/>
                    <a:pt x="21" y="0"/>
                    <a:pt x="13" y="0"/>
                  </a:cubicBezTo>
                  <a:close/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910" y="1965325"/>
            <a:ext cx="2499995" cy="2375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355080" y="4767739"/>
            <a:ext cx="1920240" cy="272891"/>
          </a:xfrm>
        </p:spPr>
        <p:txBody>
          <a:bodyPr/>
          <a:lstStyle/>
          <a:p>
            <a:fld id="{5A78DEAC-8E0E-4011-BD0B-80D79AC92850}" type="slidenum">
              <a:rPr lang="zh-CN" altLang="en-US" sz="100"/>
            </a:fld>
            <a:endParaRPr lang="zh-CN" altLang="en-US" sz="1620">
              <a:solidFill>
                <a:schemeClr val="tx1"/>
              </a:solidFill>
            </a:endParaRPr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3418840" y="2696210"/>
            <a:ext cx="192849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</a:t>
            </a:r>
            <a:r>
              <a:rPr lang="en-US" altLang="zh-CN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</a:t>
            </a:r>
            <a:r>
              <a:rPr lang="zh-CN" altLang="en-US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2340" b="1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250" name="组合 30"/>
          <p:cNvGrpSpPr/>
          <p:nvPr/>
        </p:nvGrpSpPr>
        <p:grpSpPr bwMode="auto">
          <a:xfrm>
            <a:off x="2588895" y="1491615"/>
            <a:ext cx="3387567" cy="3130392"/>
            <a:chOff x="0" y="0"/>
            <a:chExt cx="3763541" cy="3478292"/>
          </a:xfrm>
        </p:grpSpPr>
        <p:sp>
          <p:nvSpPr>
            <p:cNvPr id="10251" name="AutoShape 4"/>
            <p:cNvSpPr>
              <a:spLocks noChangeArrowheads="1"/>
            </p:cNvSpPr>
            <p:nvPr/>
          </p:nvSpPr>
          <p:spPr bwMode="auto">
            <a:xfrm rot="19367479">
              <a:off x="0" y="0"/>
              <a:ext cx="3763541" cy="3478292"/>
            </a:xfrm>
            <a:custGeom>
              <a:avLst/>
              <a:gdLst>
                <a:gd name="T0" fmla="*/ 21592 w 21600"/>
                <a:gd name="T1" fmla="*/ 11199 h 21600"/>
                <a:gd name="T2" fmla="*/ 17626 w 21600"/>
                <a:gd name="T3" fmla="*/ 4820 h 21600"/>
                <a:gd name="T4" fmla="*/ 18143 w 21600"/>
                <a:gd name="T5" fmla="*/ 11071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8" y="5957"/>
                  </a:cubicBezTo>
                  <a:lnTo>
                    <a:pt x="18924" y="3683"/>
                  </a:lnTo>
                  <a:cubicBezTo>
                    <a:pt x="20649" y="5653"/>
                    <a:pt x="21600" y="8182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F49022"/>
            </a:solidFill>
            <a:ln w="3175" cap="flat" cmpd="sng">
              <a:solidFill>
                <a:srgbClr val="FFC000"/>
              </a:solidFill>
              <a:bevel/>
            </a:ln>
          </p:spPr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zh-CN" sz="2520" b="1" i="1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52" name="WordArt 7"/>
            <p:cNvSpPr>
              <a:spLocks noChangeArrowheads="1" noChangeShapeType="1" noTextEdit="1"/>
            </p:cNvSpPr>
            <p:nvPr/>
          </p:nvSpPr>
          <p:spPr bwMode="auto">
            <a:xfrm rot="3394332">
              <a:off x="1373568" y="482430"/>
              <a:ext cx="2105025" cy="17716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546007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</a:t>
              </a:r>
              <a:r>
                <a:rPr lang="zh-CN" altLang="en-US" sz="1800" kern="10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</a:t>
              </a:r>
              <a:r>
                <a:rPr lang="zh-CN" altLang="en-US" sz="1800" strike="sngStrike" kern="1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zh-CN" altLang="en-US" sz="1800" strike="sngStrike" kern="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7" name="组合 1"/>
          <p:cNvGrpSpPr/>
          <p:nvPr/>
        </p:nvGrpSpPr>
        <p:grpSpPr bwMode="auto">
          <a:xfrm>
            <a:off x="2828925" y="1460183"/>
            <a:ext cx="3387567" cy="3128963"/>
            <a:chOff x="0" y="0"/>
            <a:chExt cx="3764584" cy="3477329"/>
          </a:xfrm>
        </p:grpSpPr>
        <p:sp>
          <p:nvSpPr>
            <p:cNvPr id="10258" name="AutoShape 6"/>
            <p:cNvSpPr>
              <a:spLocks noChangeArrowheads="1"/>
            </p:cNvSpPr>
            <p:nvPr/>
          </p:nvSpPr>
          <p:spPr bwMode="auto">
            <a:xfrm rot="12146960">
              <a:off x="0" y="0"/>
              <a:ext cx="3764584" cy="3477329"/>
            </a:xfrm>
            <a:custGeom>
              <a:avLst/>
              <a:gdLst>
                <a:gd name="T0" fmla="*/ 21581 w 21600"/>
                <a:gd name="T1" fmla="*/ 11439 h 21600"/>
                <a:gd name="T2" fmla="*/ 17885 w 21600"/>
                <a:gd name="T3" fmla="*/ 5130 h 21600"/>
                <a:gd name="T4" fmla="*/ 18136 w 21600"/>
                <a:gd name="T5" fmla="*/ 11234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130"/>
                    <a:pt x="17580" y="7511"/>
                    <a:pt x="16538" y="6208"/>
                  </a:cubicBezTo>
                  <a:lnTo>
                    <a:pt x="19232" y="4052"/>
                  </a:lnTo>
                  <a:cubicBezTo>
                    <a:pt x="20765" y="5967"/>
                    <a:pt x="21600" y="8347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53C3B0"/>
            </a:solidFill>
            <a:ln w="3175" cap="flat" cmpd="sng">
              <a:solidFill>
                <a:srgbClr val="EAEAEA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zh-CN" sz="1080" b="1" i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59" name="WordArt 9"/>
            <p:cNvSpPr>
              <a:spLocks noChangeArrowheads="1" noChangeShapeType="1" noTextEdit="1"/>
            </p:cNvSpPr>
            <p:nvPr/>
          </p:nvSpPr>
          <p:spPr bwMode="auto">
            <a:xfrm rot="17984564">
              <a:off x="219731" y="577468"/>
              <a:ext cx="2105025" cy="17700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543391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ArrayList</a:t>
              </a:r>
              <a:r>
                <a:rPr lang="zh-CN" altLang="en-US" sz="1800" strike="sngStrike" kern="1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strike="sngStrike" kern="1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4" name="组合 3"/>
          <p:cNvGrpSpPr/>
          <p:nvPr/>
        </p:nvGrpSpPr>
        <p:grpSpPr bwMode="auto">
          <a:xfrm>
            <a:off x="2817495" y="1145857"/>
            <a:ext cx="3130392" cy="3387567"/>
            <a:chOff x="0" y="0"/>
            <a:chExt cx="3477329" cy="3764584"/>
          </a:xfrm>
        </p:grpSpPr>
        <p:sp>
          <p:nvSpPr>
            <p:cNvPr id="10265" name="AutoShape 5"/>
            <p:cNvSpPr>
              <a:spLocks noChangeArrowheads="1"/>
            </p:cNvSpPr>
            <p:nvPr/>
          </p:nvSpPr>
          <p:spPr bwMode="auto">
            <a:xfrm rot="5078397">
              <a:off x="-143627" y="143626"/>
              <a:ext cx="3764584" cy="3477329"/>
            </a:xfrm>
            <a:custGeom>
              <a:avLst/>
              <a:gdLst>
                <a:gd name="T0" fmla="*/ 21592 w 21600"/>
                <a:gd name="T1" fmla="*/ 11198 h 21600"/>
                <a:gd name="T2" fmla="*/ 17626 w 21600"/>
                <a:gd name="T3" fmla="*/ 4820 h 21600"/>
                <a:gd name="T4" fmla="*/ 18143 w 21600"/>
                <a:gd name="T5" fmla="*/ 11071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7" y="5957"/>
                  </a:cubicBezTo>
                  <a:lnTo>
                    <a:pt x="18923" y="3683"/>
                  </a:lnTo>
                  <a:cubicBezTo>
                    <a:pt x="20648" y="5652"/>
                    <a:pt x="21600" y="8181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EE3636"/>
            </a:solidFill>
            <a:ln w="3175" cap="flat" cmpd="sng">
              <a:solidFill>
                <a:srgbClr val="D3E2FF"/>
              </a:solidFill>
              <a:bevel/>
            </a:ln>
          </p:spPr>
          <p:txBody>
            <a:bodyPr lIns="0" rIns="0" anchor="ctr"/>
            <a:lstStyle>
              <a:lvl1pPr marL="182880" indent="-18288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zh-CN" altLang="zh-CN" sz="1260" b="1" i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66" name="WordArt 8"/>
            <p:cNvSpPr>
              <a:spLocks noChangeArrowheads="1" noChangeShapeType="1" noTextEdit="1"/>
            </p:cNvSpPr>
            <p:nvPr/>
          </p:nvSpPr>
          <p:spPr bwMode="auto">
            <a:xfrm rot="79672">
              <a:off x="498799" y="1639250"/>
              <a:ext cx="2474912" cy="17716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Down">
                <a:avLst>
                  <a:gd name="adj" fmla="val 1788643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LinkedList</a:t>
              </a:r>
              <a:r>
                <a:rPr lang="zh-CN" altLang="en-US" sz="1800" strike="sngStrike" kern="1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strike="sngStrike" kern="1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sz="2000" dirty="0" smtClean="0">
                <a:solidFill>
                  <a:srgbClr val="0070C0"/>
                </a:solidFill>
              </a:rPr>
              <a:t>什么是</a:t>
            </a:r>
            <a:r>
              <a:rPr lang="en-US" sz="2000" dirty="0" smtClean="0">
                <a:solidFill>
                  <a:srgbClr val="0070C0"/>
                </a:solidFill>
                <a:latin typeface="+mn-ea"/>
                <a:ea typeface="+mn-ea"/>
              </a:rPr>
              <a:t>Vector</a:t>
            </a:r>
            <a:r>
              <a:rPr lang="en-US" sz="2000" dirty="0" smtClean="0">
                <a:solidFill>
                  <a:srgbClr val="0070C0"/>
                </a:solidFill>
              </a:rPr>
              <a:t>集合</a:t>
            </a:r>
            <a:r>
              <a:rPr sz="2000" dirty="0" smtClean="0">
                <a:solidFill>
                  <a:srgbClr val="0070C0"/>
                </a:solidFill>
              </a:rPr>
              <a:t>类</a:t>
            </a:r>
            <a:endParaRPr sz="2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2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bldLvl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645160"/>
          </a:xfrm>
        </p:spPr>
        <p:txBody>
          <a:bodyPr/>
          <a:lstStyle/>
          <a:p>
            <a:r>
              <a:rPr dirty="0" smtClean="0">
                <a:sym typeface="+mn-ea"/>
              </a:rPr>
              <a:t>什么是</a:t>
            </a:r>
            <a:r>
              <a:rPr lang="en-US" dirty="0" smtClean="0">
                <a:latin typeface="+mn-ea"/>
                <a:ea typeface="+mn-ea"/>
                <a:sym typeface="+mn-ea"/>
              </a:rPr>
              <a:t>Vector</a:t>
            </a:r>
            <a:r>
              <a:rPr lang="en-US" dirty="0" smtClean="0">
                <a:sym typeface="+mn-ea"/>
              </a:rPr>
              <a:t>集合</a:t>
            </a:r>
            <a:r>
              <a:rPr dirty="0" smtClean="0">
                <a:sym typeface="+mn-ea"/>
              </a:rPr>
              <a:t>类</a:t>
            </a:r>
            <a:br>
              <a:rPr dirty="0" smtClean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名词解释</a:t>
            </a:r>
            <a:endParaRPr lang="zh-CN" alt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467360" y="1216660"/>
            <a:ext cx="6318885" cy="737234"/>
          </a:xfrm>
          <a:prstGeom prst="roundRect">
            <a:avLst>
              <a:gd name="adj" fmla="val 0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sz="1400" dirty="0"/>
              <a:t>vector　 英 ['vektə(r)] 　 　  美 ['vektər] 　 　</a:t>
            </a:r>
            <a:endParaRPr sz="1400" dirty="0"/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sz="1400" dirty="0"/>
              <a:t>n. 向量；矢量；vt. (无线电)导引</a:t>
            </a:r>
            <a:endParaRPr sz="1400" dirty="0"/>
          </a:p>
        </p:txBody>
      </p:sp>
      <p:grpSp>
        <p:nvGrpSpPr>
          <p:cNvPr id="6" name="Group 36"/>
          <p:cNvGrpSpPr>
            <a:grpSpLocks noChangeAspect="1"/>
          </p:cNvGrpSpPr>
          <p:nvPr/>
        </p:nvGrpSpPr>
        <p:grpSpPr bwMode="auto">
          <a:xfrm>
            <a:off x="270814" y="821798"/>
            <a:ext cx="196730" cy="164970"/>
            <a:chOff x="1202" y="2796"/>
            <a:chExt cx="223" cy="187"/>
          </a:xfrm>
        </p:grpSpPr>
        <p:sp>
          <p:nvSpPr>
            <p:cNvPr id="7" name="AutoShape 35"/>
            <p:cNvSpPr>
              <a:spLocks noChangeAspect="1" noChangeArrowheads="1" noTextEdit="1"/>
            </p:cNvSpPr>
            <p:nvPr/>
          </p:nvSpPr>
          <p:spPr bwMode="auto">
            <a:xfrm>
              <a:off x="1202" y="2799"/>
              <a:ext cx="223" cy="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1202" y="2796"/>
              <a:ext cx="223" cy="187"/>
            </a:xfrm>
            <a:custGeom>
              <a:avLst/>
              <a:gdLst/>
              <a:ahLst/>
              <a:cxnLst>
                <a:cxn ang="0">
                  <a:pos x="664" y="258"/>
                </a:cxn>
                <a:cxn ang="0">
                  <a:pos x="528" y="258"/>
                </a:cxn>
                <a:cxn ang="0">
                  <a:pos x="502" y="284"/>
                </a:cxn>
                <a:cxn ang="0">
                  <a:pos x="502" y="288"/>
                </a:cxn>
                <a:cxn ang="0">
                  <a:pos x="528" y="314"/>
                </a:cxn>
                <a:cxn ang="0">
                  <a:pos x="664" y="314"/>
                </a:cxn>
                <a:cxn ang="0">
                  <a:pos x="690" y="288"/>
                </a:cxn>
                <a:cxn ang="0">
                  <a:pos x="690" y="284"/>
                </a:cxn>
                <a:cxn ang="0">
                  <a:pos x="664" y="258"/>
                </a:cxn>
                <a:cxn ang="0">
                  <a:pos x="354" y="26"/>
                </a:cxn>
                <a:cxn ang="0">
                  <a:pos x="166" y="148"/>
                </a:cxn>
                <a:cxn ang="0">
                  <a:pos x="166" y="153"/>
                </a:cxn>
                <a:cxn ang="0">
                  <a:pos x="109" y="166"/>
                </a:cxn>
                <a:cxn ang="0">
                  <a:pos x="35" y="166"/>
                </a:cxn>
                <a:cxn ang="0">
                  <a:pos x="0" y="196"/>
                </a:cxn>
                <a:cxn ang="0">
                  <a:pos x="0" y="375"/>
                </a:cxn>
                <a:cxn ang="0">
                  <a:pos x="35" y="406"/>
                </a:cxn>
                <a:cxn ang="0">
                  <a:pos x="113" y="406"/>
                </a:cxn>
                <a:cxn ang="0">
                  <a:pos x="166" y="423"/>
                </a:cxn>
                <a:cxn ang="0">
                  <a:pos x="166" y="428"/>
                </a:cxn>
                <a:cxn ang="0">
                  <a:pos x="354" y="550"/>
                </a:cxn>
                <a:cxn ang="0">
                  <a:pos x="410" y="519"/>
                </a:cxn>
                <a:cxn ang="0">
                  <a:pos x="410" y="52"/>
                </a:cxn>
                <a:cxn ang="0">
                  <a:pos x="354" y="26"/>
                </a:cxn>
                <a:cxn ang="0">
                  <a:pos x="476" y="153"/>
                </a:cxn>
                <a:cxn ang="0">
                  <a:pos x="506" y="161"/>
                </a:cxn>
                <a:cxn ang="0">
                  <a:pos x="616" y="70"/>
                </a:cxn>
                <a:cxn ang="0">
                  <a:pos x="620" y="30"/>
                </a:cxn>
                <a:cxn ang="0">
                  <a:pos x="616" y="22"/>
                </a:cxn>
                <a:cxn ang="0">
                  <a:pos x="585" y="13"/>
                </a:cxn>
                <a:cxn ang="0">
                  <a:pos x="476" y="105"/>
                </a:cxn>
                <a:cxn ang="0">
                  <a:pos x="471" y="144"/>
                </a:cxn>
                <a:cxn ang="0">
                  <a:pos x="476" y="153"/>
                </a:cxn>
                <a:cxn ang="0">
                  <a:pos x="511" y="415"/>
                </a:cxn>
                <a:cxn ang="0">
                  <a:pos x="480" y="423"/>
                </a:cxn>
                <a:cxn ang="0">
                  <a:pos x="476" y="432"/>
                </a:cxn>
                <a:cxn ang="0">
                  <a:pos x="480" y="471"/>
                </a:cxn>
                <a:cxn ang="0">
                  <a:pos x="594" y="563"/>
                </a:cxn>
                <a:cxn ang="0">
                  <a:pos x="624" y="554"/>
                </a:cxn>
                <a:cxn ang="0">
                  <a:pos x="629" y="546"/>
                </a:cxn>
                <a:cxn ang="0">
                  <a:pos x="624" y="506"/>
                </a:cxn>
                <a:cxn ang="0">
                  <a:pos x="511" y="415"/>
                </a:cxn>
                <a:cxn ang="0">
                  <a:pos x="511" y="415"/>
                </a:cxn>
                <a:cxn ang="0">
                  <a:pos x="511" y="415"/>
                </a:cxn>
              </a:cxnLst>
              <a:rect l="0" t="0" r="r" b="b"/>
              <a:pathLst>
                <a:path w="690" h="576">
                  <a:moveTo>
                    <a:pt x="664" y="258"/>
                  </a:moveTo>
                  <a:cubicBezTo>
                    <a:pt x="528" y="258"/>
                    <a:pt x="528" y="258"/>
                    <a:pt x="528" y="258"/>
                  </a:cubicBezTo>
                  <a:cubicBezTo>
                    <a:pt x="511" y="258"/>
                    <a:pt x="502" y="271"/>
                    <a:pt x="502" y="284"/>
                  </a:cubicBezTo>
                  <a:cubicBezTo>
                    <a:pt x="502" y="288"/>
                    <a:pt x="502" y="288"/>
                    <a:pt x="502" y="288"/>
                  </a:cubicBezTo>
                  <a:cubicBezTo>
                    <a:pt x="502" y="301"/>
                    <a:pt x="515" y="314"/>
                    <a:pt x="528" y="314"/>
                  </a:cubicBezTo>
                  <a:cubicBezTo>
                    <a:pt x="664" y="314"/>
                    <a:pt x="664" y="314"/>
                    <a:pt x="664" y="314"/>
                  </a:cubicBezTo>
                  <a:cubicBezTo>
                    <a:pt x="677" y="314"/>
                    <a:pt x="690" y="301"/>
                    <a:pt x="690" y="288"/>
                  </a:cubicBezTo>
                  <a:cubicBezTo>
                    <a:pt x="690" y="284"/>
                    <a:pt x="690" y="284"/>
                    <a:pt x="690" y="284"/>
                  </a:cubicBezTo>
                  <a:cubicBezTo>
                    <a:pt x="690" y="271"/>
                    <a:pt x="677" y="258"/>
                    <a:pt x="664" y="258"/>
                  </a:cubicBezTo>
                  <a:close/>
                  <a:moveTo>
                    <a:pt x="354" y="26"/>
                  </a:moveTo>
                  <a:cubicBezTo>
                    <a:pt x="310" y="57"/>
                    <a:pt x="223" y="105"/>
                    <a:pt x="166" y="14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53" y="153"/>
                    <a:pt x="148" y="166"/>
                    <a:pt x="109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13" y="166"/>
                    <a:pt x="0" y="175"/>
                    <a:pt x="0" y="196"/>
                  </a:cubicBezTo>
                  <a:cubicBezTo>
                    <a:pt x="0" y="375"/>
                    <a:pt x="0" y="375"/>
                    <a:pt x="0" y="375"/>
                  </a:cubicBezTo>
                  <a:cubicBezTo>
                    <a:pt x="0" y="397"/>
                    <a:pt x="13" y="406"/>
                    <a:pt x="35" y="406"/>
                  </a:cubicBezTo>
                  <a:cubicBezTo>
                    <a:pt x="113" y="406"/>
                    <a:pt x="113" y="406"/>
                    <a:pt x="113" y="406"/>
                  </a:cubicBezTo>
                  <a:cubicBezTo>
                    <a:pt x="153" y="406"/>
                    <a:pt x="157" y="419"/>
                    <a:pt x="166" y="423"/>
                  </a:cubicBezTo>
                  <a:cubicBezTo>
                    <a:pt x="166" y="428"/>
                    <a:pt x="166" y="428"/>
                    <a:pt x="166" y="428"/>
                  </a:cubicBezTo>
                  <a:cubicBezTo>
                    <a:pt x="227" y="471"/>
                    <a:pt x="310" y="519"/>
                    <a:pt x="354" y="550"/>
                  </a:cubicBezTo>
                  <a:cubicBezTo>
                    <a:pt x="367" y="559"/>
                    <a:pt x="410" y="576"/>
                    <a:pt x="410" y="519"/>
                  </a:cubicBezTo>
                  <a:cubicBezTo>
                    <a:pt x="410" y="52"/>
                    <a:pt x="410" y="52"/>
                    <a:pt x="410" y="52"/>
                  </a:cubicBezTo>
                  <a:cubicBezTo>
                    <a:pt x="410" y="0"/>
                    <a:pt x="367" y="17"/>
                    <a:pt x="354" y="26"/>
                  </a:cubicBezTo>
                  <a:close/>
                  <a:moveTo>
                    <a:pt x="476" y="153"/>
                  </a:moveTo>
                  <a:cubicBezTo>
                    <a:pt x="485" y="166"/>
                    <a:pt x="498" y="170"/>
                    <a:pt x="506" y="161"/>
                  </a:cubicBezTo>
                  <a:cubicBezTo>
                    <a:pt x="616" y="70"/>
                    <a:pt x="616" y="70"/>
                    <a:pt x="616" y="70"/>
                  </a:cubicBezTo>
                  <a:cubicBezTo>
                    <a:pt x="624" y="61"/>
                    <a:pt x="629" y="44"/>
                    <a:pt x="620" y="30"/>
                  </a:cubicBezTo>
                  <a:cubicBezTo>
                    <a:pt x="616" y="22"/>
                    <a:pt x="616" y="22"/>
                    <a:pt x="616" y="22"/>
                  </a:cubicBezTo>
                  <a:cubicBezTo>
                    <a:pt x="607" y="9"/>
                    <a:pt x="594" y="4"/>
                    <a:pt x="585" y="13"/>
                  </a:cubicBezTo>
                  <a:cubicBezTo>
                    <a:pt x="476" y="105"/>
                    <a:pt x="476" y="105"/>
                    <a:pt x="476" y="105"/>
                  </a:cubicBezTo>
                  <a:cubicBezTo>
                    <a:pt x="467" y="113"/>
                    <a:pt x="463" y="131"/>
                    <a:pt x="471" y="144"/>
                  </a:cubicBezTo>
                  <a:lnTo>
                    <a:pt x="476" y="153"/>
                  </a:lnTo>
                  <a:close/>
                  <a:moveTo>
                    <a:pt x="511" y="415"/>
                  </a:moveTo>
                  <a:cubicBezTo>
                    <a:pt x="502" y="406"/>
                    <a:pt x="485" y="410"/>
                    <a:pt x="480" y="423"/>
                  </a:cubicBezTo>
                  <a:cubicBezTo>
                    <a:pt x="476" y="432"/>
                    <a:pt x="476" y="432"/>
                    <a:pt x="476" y="432"/>
                  </a:cubicBezTo>
                  <a:cubicBezTo>
                    <a:pt x="467" y="445"/>
                    <a:pt x="471" y="463"/>
                    <a:pt x="480" y="471"/>
                  </a:cubicBezTo>
                  <a:cubicBezTo>
                    <a:pt x="594" y="563"/>
                    <a:pt x="594" y="563"/>
                    <a:pt x="594" y="563"/>
                  </a:cubicBezTo>
                  <a:cubicBezTo>
                    <a:pt x="602" y="572"/>
                    <a:pt x="620" y="568"/>
                    <a:pt x="624" y="554"/>
                  </a:cubicBezTo>
                  <a:cubicBezTo>
                    <a:pt x="629" y="546"/>
                    <a:pt x="629" y="546"/>
                    <a:pt x="629" y="546"/>
                  </a:cubicBezTo>
                  <a:cubicBezTo>
                    <a:pt x="637" y="533"/>
                    <a:pt x="633" y="515"/>
                    <a:pt x="624" y="506"/>
                  </a:cubicBezTo>
                  <a:lnTo>
                    <a:pt x="511" y="415"/>
                  </a:lnTo>
                  <a:close/>
                  <a:moveTo>
                    <a:pt x="511" y="415"/>
                  </a:moveTo>
                  <a:cubicBezTo>
                    <a:pt x="511" y="415"/>
                    <a:pt x="511" y="415"/>
                    <a:pt x="511" y="415"/>
                  </a:cubicBezTo>
                </a:path>
              </a:pathLst>
            </a:custGeom>
            <a:solidFill>
              <a:srgbClr val="0070C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3569970"/>
            <a:ext cx="5250815" cy="998220"/>
          </a:xfrm>
          <a:prstGeom prst="rect">
            <a:avLst/>
          </a:prstGeom>
        </p:spPr>
      </p:pic>
      <p:sp>
        <p:nvSpPr>
          <p:cNvPr id="24" name="对话气泡: 椭圆形 23"/>
          <p:cNvSpPr/>
          <p:nvPr/>
        </p:nvSpPr>
        <p:spPr bwMode="auto">
          <a:xfrm>
            <a:off x="5848350" y="3222152"/>
            <a:ext cx="2494280" cy="931222"/>
          </a:xfrm>
          <a:prstGeom prst="wedgeEllipseCallout">
            <a:avLst>
              <a:gd name="adj1" fmla="val -53002"/>
              <a:gd name="adj2" fmla="val 61331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algn="l"/>
            <a:r>
              <a:rPr lang="zh-CN" dirty="0">
                <a:solidFill>
                  <a:schemeClr val="bg1"/>
                </a:solidFill>
              </a:rPr>
              <a:t>动态数组，长度可以增长</a:t>
            </a:r>
            <a:endParaRPr lang="zh-CN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2157095"/>
            <a:ext cx="8186420" cy="1229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/>
              <a:t>什么是</a:t>
            </a:r>
            <a:r>
              <a:rPr lang="zh-CN" altLang="en-US" sz="2000" dirty="0" smtClean="0">
                <a:latin typeface="+mn-ea"/>
                <a:ea typeface="+mn-ea"/>
              </a:rPr>
              <a:t>Vector</a:t>
            </a:r>
            <a:r>
              <a:rPr lang="zh-CN" altLang="en-US" dirty="0" smtClean="0"/>
              <a:t>集合类</a:t>
            </a:r>
            <a:endParaRPr lang="zh-CN" altLang="en-US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323215" y="1203325"/>
            <a:ext cx="8352790" cy="3275330"/>
          </a:xfrm>
        </p:spPr>
        <p:txBody>
          <a:bodyPr/>
          <a:lstStyle/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Vector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集合类（向量）：</a:t>
            </a:r>
            <a:r>
              <a:rPr 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是基于数组实现的，线程同步的遗留集合类。</a:t>
            </a:r>
            <a:endParaRPr lang="zh-CN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Vector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集合类特点：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线程同步的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多线程安全的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效率低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6615" y="1727200"/>
            <a:ext cx="3415030" cy="29933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什么是</a:t>
            </a:r>
            <a:r>
              <a:rPr lang="zh-CN" altLang="en-US" dirty="0" smtClean="0">
                <a:latin typeface="+mn-ea"/>
                <a:ea typeface="+mn-ea"/>
                <a:sym typeface="+mn-ea"/>
              </a:rPr>
              <a:t>Vector</a:t>
            </a:r>
            <a:r>
              <a:rPr lang="zh-CN" altLang="en-US" dirty="0" smtClean="0">
                <a:sym typeface="+mn-ea"/>
              </a:rPr>
              <a:t>集合类</a:t>
            </a:r>
            <a:endParaRPr lang="zh-CN" altLang="en-US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970" y="1948815"/>
            <a:ext cx="2299335" cy="1744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1636395"/>
            <a:ext cx="3311525" cy="1182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992120"/>
            <a:ext cx="3393440" cy="118872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4241165" y="3247390"/>
            <a:ext cx="1234440" cy="3378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105" y="1636395"/>
            <a:ext cx="861060" cy="11417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5" y="1608455"/>
            <a:ext cx="1046480" cy="1196975"/>
          </a:xfrm>
          <a:prstGeom prst="rect">
            <a:avLst/>
          </a:prstGeom>
        </p:spPr>
      </p:pic>
      <p:sp>
        <p:nvSpPr>
          <p:cNvPr id="219" name=" 219"/>
          <p:cNvSpPr/>
          <p:nvPr/>
        </p:nvSpPr>
        <p:spPr>
          <a:xfrm>
            <a:off x="4159885" y="771525"/>
            <a:ext cx="1296035" cy="575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>
                <a:solidFill>
                  <a:srgbClr val="FFFFFF"/>
                </a:solidFill>
              </a:rPr>
              <a:t>安全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60" name=" 160"/>
          <p:cNvSpPr/>
          <p:nvPr/>
        </p:nvSpPr>
        <p:spPr>
          <a:xfrm>
            <a:off x="4159885" y="1290320"/>
            <a:ext cx="432435" cy="658495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219"/>
          <p:cNvSpPr/>
          <p:nvPr/>
        </p:nvSpPr>
        <p:spPr>
          <a:xfrm>
            <a:off x="4241165" y="4180840"/>
            <a:ext cx="1555115" cy="5759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>
                <a:solidFill>
                  <a:srgbClr val="FFFFFF"/>
                </a:solidFill>
              </a:rPr>
              <a:t>不安全</a:t>
            </a:r>
            <a:endParaRPr lang="zh-CN" altLang="en-US" sz="2800">
              <a:solidFill>
                <a:srgbClr val="FFFFFF"/>
              </a:solidFill>
            </a:endParaRPr>
          </a:p>
        </p:txBody>
      </p:sp>
      <p:sp>
        <p:nvSpPr>
          <p:cNvPr id="138" name=" 138"/>
          <p:cNvSpPr/>
          <p:nvPr/>
        </p:nvSpPr>
        <p:spPr>
          <a:xfrm flipV="1">
            <a:off x="3849370" y="3959860"/>
            <a:ext cx="391795" cy="579755"/>
          </a:xfrm>
          <a:custGeom>
            <a:avLst/>
            <a:gdLst>
              <a:gd name="connsiteX0" fmla="*/ 3490883 w 6425473"/>
              <a:gd name="connsiteY0" fmla="*/ 0 h 4863270"/>
              <a:gd name="connsiteX1" fmla="*/ 6425473 w 6425473"/>
              <a:gd name="connsiteY1" fmla="*/ 696179 h 4863270"/>
              <a:gd name="connsiteX2" fmla="*/ 4232133 w 6425473"/>
              <a:gd name="connsiteY2" fmla="*/ 2766384 h 4863270"/>
              <a:gd name="connsiteX3" fmla="*/ 4647609 w 6425473"/>
              <a:gd name="connsiteY3" fmla="*/ 1326678 h 4863270"/>
              <a:gd name="connsiteX4" fmla="*/ 4641778 w 6425473"/>
              <a:gd name="connsiteY4" fmla="*/ 1329716 h 4863270"/>
              <a:gd name="connsiteX5" fmla="*/ 4096459 w 6425473"/>
              <a:gd name="connsiteY5" fmla="*/ 1685342 h 4863270"/>
              <a:gd name="connsiteX6" fmla="*/ 2683000 w 6425473"/>
              <a:gd name="connsiteY6" fmla="*/ 4597427 h 4863270"/>
              <a:gd name="connsiteX7" fmla="*/ 2732777 w 6425473"/>
              <a:gd name="connsiteY7" fmla="*/ 4863270 h 4863270"/>
              <a:gd name="connsiteX8" fmla="*/ 0 w 6425473"/>
              <a:gd name="connsiteY8" fmla="*/ 4863270 h 4863270"/>
              <a:gd name="connsiteX9" fmla="*/ 42368 w 6425473"/>
              <a:gd name="connsiteY9" fmla="*/ 4548035 h 4863270"/>
              <a:gd name="connsiteX10" fmla="*/ 128511 w 6425473"/>
              <a:gd name="connsiteY10" fmla="*/ 4203610 h 4863270"/>
              <a:gd name="connsiteX11" fmla="*/ 2025907 w 6425473"/>
              <a:gd name="connsiteY11" fmla="*/ 1990903 h 4863270"/>
              <a:gd name="connsiteX12" fmla="*/ 4366085 w 6425473"/>
              <a:gd name="connsiteY12" fmla="*/ 943894 h 4863270"/>
              <a:gd name="connsiteX13" fmla="*/ 4443493 w 6425473"/>
              <a:gd name="connsiteY13" fmla="*/ 916804 h 486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425473" h="4863270">
                <a:moveTo>
                  <a:pt x="3490883" y="0"/>
                </a:moveTo>
                <a:lnTo>
                  <a:pt x="6425473" y="696179"/>
                </a:lnTo>
                <a:lnTo>
                  <a:pt x="4232133" y="2766384"/>
                </a:lnTo>
                <a:lnTo>
                  <a:pt x="4647609" y="1326678"/>
                </a:lnTo>
                <a:lnTo>
                  <a:pt x="4641778" y="1329716"/>
                </a:lnTo>
                <a:cubicBezTo>
                  <a:pt x="4429768" y="1446313"/>
                  <a:pt x="4246367" y="1566217"/>
                  <a:pt x="4096459" y="1685342"/>
                </a:cubicBezTo>
                <a:cubicBezTo>
                  <a:pt x="2873051" y="2657524"/>
                  <a:pt x="2570763" y="3683103"/>
                  <a:pt x="2683000" y="4597427"/>
                </a:cubicBezTo>
                <a:lnTo>
                  <a:pt x="2732777" y="4863270"/>
                </a:lnTo>
                <a:lnTo>
                  <a:pt x="0" y="4863270"/>
                </a:lnTo>
                <a:lnTo>
                  <a:pt x="42368" y="4548035"/>
                </a:lnTo>
                <a:cubicBezTo>
                  <a:pt x="67414" y="4416026"/>
                  <a:pt x="97314" y="4297282"/>
                  <a:pt x="128511" y="4203610"/>
                </a:cubicBezTo>
                <a:cubicBezTo>
                  <a:pt x="325342" y="3485135"/>
                  <a:pt x="968015" y="2732695"/>
                  <a:pt x="2025907" y="1990903"/>
                </a:cubicBezTo>
                <a:cubicBezTo>
                  <a:pt x="2523774" y="1641794"/>
                  <a:pt x="3383053" y="1293382"/>
                  <a:pt x="4366085" y="943894"/>
                </a:cubicBezTo>
                <a:lnTo>
                  <a:pt x="4443493" y="9168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右箭头 26"/>
          <p:cNvSpPr/>
          <p:nvPr/>
        </p:nvSpPr>
        <p:spPr>
          <a:xfrm>
            <a:off x="4222115" y="2252345"/>
            <a:ext cx="1233805" cy="2971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15225" y="939040"/>
            <a:ext cx="1534795" cy="408430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线程同步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515225" y="1510745"/>
            <a:ext cx="1535430" cy="438070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多线程安全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7515225" y="2252504"/>
            <a:ext cx="1534795" cy="408146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  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效率低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88056 0.000864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00278 0.000988 " pathEditMode="relative" rAng="0" ptsTypes="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38819 -0.003086 " pathEditMode="relative" rAng="0" ptsTypes="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434375 -0.001235 " pathEditMode="relative" rAng="0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9" grpId="0" animBg="1"/>
      <p:bldP spid="160" grpId="0" bldLvl="0" animBg="1"/>
      <p:bldP spid="26" grpId="0" bldLvl="0" animBg="1"/>
      <p:bldP spid="138" grpId="0" bldLvl="0" animBg="1"/>
      <p:bldP spid="27" grpId="0" bldLvl="0" animBg="1"/>
      <p:bldP spid="9" grpId="0" bldLvl="0" animBg="1"/>
      <p:bldP spid="13" grpId="0" bldLvl="0" animBg="1"/>
      <p:bldP spid="17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sz="2000" dirty="0" smtClean="0">
                <a:latin typeface="+mn-ea"/>
                <a:ea typeface="+mn-ea"/>
              </a:rPr>
              <a:t>什么是</a:t>
            </a:r>
            <a:r>
              <a:rPr lang="zh-CN" altLang="en-US" sz="2000" dirty="0" smtClean="0">
                <a:latin typeface="+mn-ea"/>
                <a:ea typeface="+mn-ea"/>
              </a:rPr>
              <a:t>Stack</a:t>
            </a:r>
            <a:r>
              <a:rPr lang="zh-CN" altLang="en-US" dirty="0" smtClean="0"/>
              <a:t>集合类</a:t>
            </a:r>
            <a:endParaRPr lang="zh-CN" altLang="en-US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323215" y="1203325"/>
            <a:ext cx="8352790" cy="3275330"/>
          </a:xfrm>
        </p:spPr>
        <p:txBody>
          <a:bodyPr/>
          <a:lstStyle/>
          <a:p>
            <a:r>
              <a:rPr lang="en-US" altLang="zh-CN" dirty="0" smtClean="0">
                <a:sym typeface="+mn-ea"/>
              </a:rPr>
              <a:t>Stack</a:t>
            </a:r>
            <a:r>
              <a:rPr lang="zh-CN" altLang="en-US" dirty="0" smtClean="0">
                <a:sym typeface="+mn-ea"/>
              </a:rPr>
              <a:t>集合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：</a:t>
            </a:r>
            <a:r>
              <a:rPr lang="zh-CN"/>
              <a:t>是继承Vector集合的，具有后进先出特点的遗留集合类。</a:t>
            </a:r>
            <a:endParaRPr lang="zh-CN"/>
          </a:p>
          <a:p>
            <a:r>
              <a:rPr lang="en-US" altLang="zh-CN" dirty="0" smtClean="0">
                <a:sym typeface="+mn-ea"/>
              </a:rPr>
              <a:t>Stack</a:t>
            </a:r>
            <a:r>
              <a:rPr lang="zh-CN" altLang="en-US" dirty="0" smtClean="0">
                <a:sym typeface="+mn-ea"/>
              </a:rPr>
              <a:t>集合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类特点：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后进先出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0280" y="2002155"/>
            <a:ext cx="3666490" cy="2476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1" name="下箭头 10"/>
          <p:cNvSpPr>
            <a:spLocks noChangeArrowheads="1"/>
          </p:cNvSpPr>
          <p:nvPr/>
        </p:nvSpPr>
        <p:spPr bwMode="auto">
          <a:xfrm>
            <a:off x="3603308" y="2831783"/>
            <a:ext cx="1940243" cy="2007394"/>
          </a:xfrm>
          <a:prstGeom prst="downArrow">
            <a:avLst>
              <a:gd name="adj1" fmla="val 50000"/>
              <a:gd name="adj2" fmla="val 49992"/>
            </a:avLst>
          </a:pr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2" name="下箭头 11"/>
          <p:cNvSpPr>
            <a:spLocks noChangeArrowheads="1"/>
          </p:cNvSpPr>
          <p:nvPr/>
        </p:nvSpPr>
        <p:spPr bwMode="auto">
          <a:xfrm flipH="1" flipV="1">
            <a:off x="3604737" y="878682"/>
            <a:ext cx="1940243" cy="1944528"/>
          </a:xfrm>
          <a:prstGeom prst="downArrow">
            <a:avLst>
              <a:gd name="adj1" fmla="val 50000"/>
              <a:gd name="adj2" fmla="val 50004"/>
            </a:avLst>
          </a:prstGeom>
          <a:solidFill>
            <a:srgbClr val="53C3B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803" name="Freeform 14"/>
          <p:cNvSpPr>
            <a:spLocks noEditPoints="1" noChangeArrowheads="1"/>
          </p:cNvSpPr>
          <p:nvPr/>
        </p:nvSpPr>
        <p:spPr bwMode="auto">
          <a:xfrm>
            <a:off x="4340543" y="2118837"/>
            <a:ext cx="451485" cy="401478"/>
          </a:xfrm>
          <a:custGeom>
            <a:avLst/>
            <a:gdLst>
              <a:gd name="T0" fmla="*/ 326037 w 300"/>
              <a:gd name="T1" fmla="*/ 363437 h 266"/>
              <a:gd name="T2" fmla="*/ 327709 w 300"/>
              <a:gd name="T3" fmla="*/ 380186 h 266"/>
              <a:gd name="T4" fmla="*/ 249126 w 300"/>
              <a:gd name="T5" fmla="*/ 445504 h 266"/>
              <a:gd name="T6" fmla="*/ 13376 w 300"/>
              <a:gd name="T7" fmla="*/ 194280 h 266"/>
              <a:gd name="T8" fmla="*/ 0 w 300"/>
              <a:gd name="T9" fmla="*/ 130637 h 266"/>
              <a:gd name="T10" fmla="*/ 130415 w 300"/>
              <a:gd name="T11" fmla="*/ 0 h 266"/>
              <a:gd name="T12" fmla="*/ 250797 w 300"/>
              <a:gd name="T13" fmla="*/ 80392 h 266"/>
              <a:gd name="T14" fmla="*/ 371180 w 300"/>
              <a:gd name="T15" fmla="*/ 0 h 266"/>
              <a:gd name="T16" fmla="*/ 501595 w 300"/>
              <a:gd name="T17" fmla="*/ 130637 h 266"/>
              <a:gd name="T18" fmla="*/ 488219 w 300"/>
              <a:gd name="T19" fmla="*/ 194280 h 266"/>
              <a:gd name="T20" fmla="*/ 438060 w 300"/>
              <a:gd name="T21" fmla="*/ 271322 h 266"/>
              <a:gd name="T22" fmla="*/ 419668 w 300"/>
              <a:gd name="T23" fmla="*/ 269647 h 266"/>
              <a:gd name="T24" fmla="*/ 326037 w 300"/>
              <a:gd name="T25" fmla="*/ 363437 h 266"/>
              <a:gd name="T26" fmla="*/ 429700 w 300"/>
              <a:gd name="T27" fmla="*/ 353388 h 266"/>
              <a:gd name="T28" fmla="*/ 459795 w 300"/>
              <a:gd name="T29" fmla="*/ 353388 h 266"/>
              <a:gd name="T30" fmla="*/ 459795 w 300"/>
              <a:gd name="T31" fmla="*/ 373486 h 266"/>
              <a:gd name="T32" fmla="*/ 429700 w 300"/>
              <a:gd name="T33" fmla="*/ 373486 h 266"/>
              <a:gd name="T34" fmla="*/ 429700 w 300"/>
              <a:gd name="T35" fmla="*/ 403633 h 266"/>
              <a:gd name="T36" fmla="*/ 409636 w 300"/>
              <a:gd name="T37" fmla="*/ 403633 h 266"/>
              <a:gd name="T38" fmla="*/ 409636 w 300"/>
              <a:gd name="T39" fmla="*/ 373486 h 266"/>
              <a:gd name="T40" fmla="*/ 379540 w 300"/>
              <a:gd name="T41" fmla="*/ 373486 h 266"/>
              <a:gd name="T42" fmla="*/ 379540 w 300"/>
              <a:gd name="T43" fmla="*/ 353388 h 266"/>
              <a:gd name="T44" fmla="*/ 409636 w 300"/>
              <a:gd name="T45" fmla="*/ 353388 h 266"/>
              <a:gd name="T46" fmla="*/ 409636 w 300"/>
              <a:gd name="T47" fmla="*/ 323242 h 266"/>
              <a:gd name="T48" fmla="*/ 429700 w 300"/>
              <a:gd name="T49" fmla="*/ 323242 h 266"/>
              <a:gd name="T50" fmla="*/ 429700 w 300"/>
              <a:gd name="T51" fmla="*/ 353388 h 266"/>
              <a:gd name="T52" fmla="*/ 419668 w 300"/>
              <a:gd name="T53" fmla="*/ 432105 h 266"/>
              <a:gd name="T54" fmla="*/ 351116 w 300"/>
              <a:gd name="T55" fmla="*/ 363437 h 266"/>
              <a:gd name="T56" fmla="*/ 419668 w 300"/>
              <a:gd name="T57" fmla="*/ 294770 h 266"/>
              <a:gd name="T58" fmla="*/ 489891 w 300"/>
              <a:gd name="T59" fmla="*/ 363437 h 266"/>
              <a:gd name="T60" fmla="*/ 419668 w 300"/>
              <a:gd name="T61" fmla="*/ 432105 h 266"/>
              <a:gd name="T62" fmla="*/ 419668 w 300"/>
              <a:gd name="T63" fmla="*/ 281371 h 266"/>
              <a:gd name="T64" fmla="*/ 339413 w 300"/>
              <a:gd name="T65" fmla="*/ 363437 h 266"/>
              <a:gd name="T66" fmla="*/ 419668 w 300"/>
              <a:gd name="T67" fmla="*/ 445504 h 266"/>
              <a:gd name="T68" fmla="*/ 501595 w 300"/>
              <a:gd name="T69" fmla="*/ 363437 h 266"/>
              <a:gd name="T70" fmla="*/ 419668 w 300"/>
              <a:gd name="T71" fmla="*/ 281371 h 26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300"/>
              <a:gd name="T109" fmla="*/ 0 h 266"/>
              <a:gd name="T110" fmla="*/ 300 w 300"/>
              <a:gd name="T111" fmla="*/ 266 h 26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300" h="266">
                <a:moveTo>
                  <a:pt x="195" y="217"/>
                </a:moveTo>
                <a:cubicBezTo>
                  <a:pt x="195" y="221"/>
                  <a:pt x="195" y="224"/>
                  <a:pt x="196" y="227"/>
                </a:cubicBezTo>
                <a:cubicBezTo>
                  <a:pt x="170" y="250"/>
                  <a:pt x="149" y="266"/>
                  <a:pt x="149" y="266"/>
                </a:cubicBezTo>
                <a:cubicBezTo>
                  <a:pt x="149" y="266"/>
                  <a:pt x="32" y="176"/>
                  <a:pt x="8" y="116"/>
                </a:cubicBezTo>
                <a:cubicBezTo>
                  <a:pt x="4" y="106"/>
                  <a:pt x="0" y="90"/>
                  <a:pt x="0" y="78"/>
                </a:cubicBezTo>
                <a:cubicBezTo>
                  <a:pt x="0" y="35"/>
                  <a:pt x="35" y="0"/>
                  <a:pt x="78" y="0"/>
                </a:cubicBezTo>
                <a:cubicBezTo>
                  <a:pt x="110" y="0"/>
                  <a:pt x="138" y="20"/>
                  <a:pt x="150" y="48"/>
                </a:cubicBezTo>
                <a:cubicBezTo>
                  <a:pt x="162" y="20"/>
                  <a:pt x="190" y="0"/>
                  <a:pt x="222" y="0"/>
                </a:cubicBezTo>
                <a:cubicBezTo>
                  <a:pt x="265" y="0"/>
                  <a:pt x="300" y="35"/>
                  <a:pt x="300" y="78"/>
                </a:cubicBezTo>
                <a:cubicBezTo>
                  <a:pt x="300" y="91"/>
                  <a:pt x="296" y="106"/>
                  <a:pt x="292" y="116"/>
                </a:cubicBezTo>
                <a:cubicBezTo>
                  <a:pt x="287" y="130"/>
                  <a:pt x="275" y="146"/>
                  <a:pt x="262" y="162"/>
                </a:cubicBezTo>
                <a:cubicBezTo>
                  <a:pt x="258" y="161"/>
                  <a:pt x="255" y="161"/>
                  <a:pt x="251" y="161"/>
                </a:cubicBezTo>
                <a:cubicBezTo>
                  <a:pt x="220" y="161"/>
                  <a:pt x="195" y="186"/>
                  <a:pt x="195" y="217"/>
                </a:cubicBezTo>
                <a:close/>
                <a:moveTo>
                  <a:pt x="257" y="211"/>
                </a:moveTo>
                <a:cubicBezTo>
                  <a:pt x="275" y="211"/>
                  <a:pt x="275" y="211"/>
                  <a:pt x="275" y="211"/>
                </a:cubicBezTo>
                <a:cubicBezTo>
                  <a:pt x="275" y="223"/>
                  <a:pt x="275" y="223"/>
                  <a:pt x="275" y="223"/>
                </a:cubicBezTo>
                <a:cubicBezTo>
                  <a:pt x="257" y="223"/>
                  <a:pt x="257" y="223"/>
                  <a:pt x="257" y="223"/>
                </a:cubicBezTo>
                <a:cubicBezTo>
                  <a:pt x="257" y="241"/>
                  <a:pt x="257" y="241"/>
                  <a:pt x="257" y="241"/>
                </a:cubicBezTo>
                <a:cubicBezTo>
                  <a:pt x="245" y="241"/>
                  <a:pt x="245" y="241"/>
                  <a:pt x="245" y="241"/>
                </a:cubicBezTo>
                <a:cubicBezTo>
                  <a:pt x="245" y="223"/>
                  <a:pt x="245" y="223"/>
                  <a:pt x="245" y="223"/>
                </a:cubicBezTo>
                <a:cubicBezTo>
                  <a:pt x="227" y="223"/>
                  <a:pt x="227" y="223"/>
                  <a:pt x="227" y="223"/>
                </a:cubicBezTo>
                <a:cubicBezTo>
                  <a:pt x="227" y="211"/>
                  <a:pt x="227" y="211"/>
                  <a:pt x="227" y="211"/>
                </a:cubicBezTo>
                <a:cubicBezTo>
                  <a:pt x="245" y="211"/>
                  <a:pt x="245" y="211"/>
                  <a:pt x="245" y="211"/>
                </a:cubicBezTo>
                <a:cubicBezTo>
                  <a:pt x="245" y="193"/>
                  <a:pt x="245" y="193"/>
                  <a:pt x="245" y="193"/>
                </a:cubicBezTo>
                <a:cubicBezTo>
                  <a:pt x="257" y="193"/>
                  <a:pt x="257" y="193"/>
                  <a:pt x="257" y="193"/>
                </a:cubicBezTo>
                <a:lnTo>
                  <a:pt x="257" y="211"/>
                </a:lnTo>
                <a:close/>
                <a:moveTo>
                  <a:pt x="251" y="258"/>
                </a:moveTo>
                <a:cubicBezTo>
                  <a:pt x="229" y="258"/>
                  <a:pt x="210" y="240"/>
                  <a:pt x="210" y="217"/>
                </a:cubicBezTo>
                <a:cubicBezTo>
                  <a:pt x="210" y="194"/>
                  <a:pt x="229" y="176"/>
                  <a:pt x="251" y="176"/>
                </a:cubicBezTo>
                <a:cubicBezTo>
                  <a:pt x="274" y="176"/>
                  <a:pt x="293" y="194"/>
                  <a:pt x="293" y="217"/>
                </a:cubicBezTo>
                <a:cubicBezTo>
                  <a:pt x="293" y="240"/>
                  <a:pt x="274" y="258"/>
                  <a:pt x="251" y="258"/>
                </a:cubicBezTo>
                <a:close/>
                <a:moveTo>
                  <a:pt x="251" y="168"/>
                </a:moveTo>
                <a:cubicBezTo>
                  <a:pt x="224" y="168"/>
                  <a:pt x="203" y="190"/>
                  <a:pt x="203" y="217"/>
                </a:cubicBezTo>
                <a:cubicBezTo>
                  <a:pt x="203" y="244"/>
                  <a:pt x="224" y="266"/>
                  <a:pt x="251" y="266"/>
                </a:cubicBezTo>
                <a:cubicBezTo>
                  <a:pt x="278" y="266"/>
                  <a:pt x="300" y="244"/>
                  <a:pt x="300" y="217"/>
                </a:cubicBezTo>
                <a:cubicBezTo>
                  <a:pt x="300" y="190"/>
                  <a:pt x="278" y="168"/>
                  <a:pt x="251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75548" tIns="37774" rIns="75548" bIns="37774"/>
          <a:lstStyle/>
          <a:p>
            <a:endParaRPr lang="zh-CN" altLang="zh-CN" sz="100">
              <a:solidFill>
                <a:srgbClr val="000000"/>
              </a:solidFill>
              <a:latin typeface="方正兰亭粗黑_GBK" charset="-122"/>
              <a:sym typeface="宋体" panose="02010600030101010101" pitchFamily="2" charset="-122"/>
            </a:endParaRPr>
          </a:p>
        </p:txBody>
      </p:sp>
      <p:pic>
        <p:nvPicPr>
          <p:cNvPr id="33804" name="Picture 3" descr="C:\Users\Jonahs\Dropbox\Projects SCOTT\MEET Windows Azure\source\Background\tile-icon-bigdata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840" y="2879090"/>
            <a:ext cx="788670" cy="78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5" name="TextBox 14"/>
          <p:cNvSpPr>
            <a:spLocks noChangeArrowheads="1"/>
          </p:cNvSpPr>
          <p:nvPr/>
        </p:nvSpPr>
        <p:spPr bwMode="auto">
          <a:xfrm>
            <a:off x="4340702" y="878523"/>
            <a:ext cx="510063" cy="125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52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    </a:t>
            </a:r>
            <a:r>
              <a:rPr lang="zh-CN" altLang="en-US" sz="252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有序</a:t>
            </a:r>
            <a:endParaRPr lang="zh-CN" altLang="en-US" sz="2520" b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3806" name="TextBox 15"/>
          <p:cNvSpPr>
            <a:spLocks noChangeArrowheads="1"/>
          </p:cNvSpPr>
          <p:nvPr/>
        </p:nvSpPr>
        <p:spPr bwMode="auto">
          <a:xfrm>
            <a:off x="4340702" y="3586639"/>
            <a:ext cx="510063" cy="125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52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方正姚体" panose="02010601030101010101" pitchFamily="2" charset="-122"/>
              </a:rPr>
              <a:t>可重复</a:t>
            </a:r>
            <a:endParaRPr lang="zh-CN" altLang="en-US" sz="2520" b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sym typeface="方正姚体" panose="02010601030101010101" pitchFamily="2" charset="-122"/>
            </a:endParaRPr>
          </a:p>
        </p:txBody>
      </p:sp>
      <p:sp>
        <p:nvSpPr>
          <p:cNvPr id="33807" name="TextBox 16"/>
          <p:cNvSpPr>
            <a:spLocks noChangeArrowheads="1"/>
          </p:cNvSpPr>
          <p:nvPr/>
        </p:nvSpPr>
        <p:spPr bwMode="auto">
          <a:xfrm>
            <a:off x="701993" y="1894047"/>
            <a:ext cx="2541747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rPr>
              <a:t>线程同步</a:t>
            </a:r>
            <a:endParaRPr lang="zh-CN" altLang="en-US" sz="1400">
              <a:solidFill>
                <a:srgbClr val="3F3F3F"/>
              </a:solidFill>
              <a:latin typeface="方正兰亭粗黑_GBK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rPr>
              <a:t>线程安全</a:t>
            </a:r>
            <a:endParaRPr lang="zh-CN" altLang="en-US" sz="1080">
              <a:solidFill>
                <a:srgbClr val="3F3F3F"/>
              </a:solidFill>
              <a:latin typeface="方正兰亭粗黑_GBK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rPr>
              <a:t>效率低</a:t>
            </a:r>
            <a:endParaRPr lang="zh-CN" altLang="en-US" sz="1400">
              <a:solidFill>
                <a:srgbClr val="3F3F3F"/>
              </a:solidFill>
              <a:latin typeface="方正兰亭粗黑_GBK" charset="-122"/>
              <a:sym typeface="宋体" panose="02010600030101010101" pitchFamily="2" charset="-122"/>
            </a:endParaRPr>
          </a:p>
        </p:txBody>
      </p:sp>
      <p:sp>
        <p:nvSpPr>
          <p:cNvPr id="33808" name="矩形 17"/>
          <p:cNvSpPr>
            <a:spLocks noChangeArrowheads="1"/>
          </p:cNvSpPr>
          <p:nvPr/>
        </p:nvSpPr>
        <p:spPr bwMode="auto">
          <a:xfrm>
            <a:off x="942975" y="1525905"/>
            <a:ext cx="20612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1800" b="1">
                <a:solidFill>
                  <a:srgbClr val="53C3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Vector</a:t>
            </a:r>
            <a:r>
              <a:rPr lang="zh-CN" altLang="en-US" sz="1800" b="1">
                <a:solidFill>
                  <a:srgbClr val="53C3B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集合类</a:t>
            </a:r>
            <a:endParaRPr lang="zh-CN" altLang="en-US" sz="1800" b="1">
              <a:solidFill>
                <a:srgbClr val="53C3B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809" name="TextBox 18"/>
          <p:cNvSpPr>
            <a:spLocks noChangeArrowheads="1"/>
          </p:cNvSpPr>
          <p:nvPr/>
        </p:nvSpPr>
        <p:spPr bwMode="auto">
          <a:xfrm>
            <a:off x="5867877" y="3467577"/>
            <a:ext cx="2541746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rPr>
              <a:t>线程异步</a:t>
            </a:r>
            <a:endParaRPr lang="zh-CN" altLang="en-US" sz="1400">
              <a:solidFill>
                <a:srgbClr val="3F3F3F"/>
              </a:solidFill>
              <a:latin typeface="方正兰亭粗黑_GBK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rPr>
              <a:t>线程不安全</a:t>
            </a:r>
            <a:endParaRPr lang="zh-CN" altLang="en-US" sz="1080">
              <a:solidFill>
                <a:srgbClr val="3F3F3F"/>
              </a:solidFill>
              <a:latin typeface="方正兰亭粗黑_GBK" charset="-122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rPr>
              <a:t>效率高</a:t>
            </a:r>
            <a:endParaRPr lang="zh-CN" altLang="en-US" sz="1400">
              <a:solidFill>
                <a:srgbClr val="3F3F3F"/>
              </a:solidFill>
              <a:latin typeface="方正兰亭粗黑_GBK" charset="-122"/>
              <a:sym typeface="宋体" panose="02010600030101010101" pitchFamily="2" charset="-122"/>
            </a:endParaRPr>
          </a:p>
        </p:txBody>
      </p:sp>
      <p:sp>
        <p:nvSpPr>
          <p:cNvPr id="33810" name="矩形 19"/>
          <p:cNvSpPr>
            <a:spLocks noChangeArrowheads="1"/>
          </p:cNvSpPr>
          <p:nvPr/>
        </p:nvSpPr>
        <p:spPr bwMode="auto">
          <a:xfrm>
            <a:off x="5883910" y="3143250"/>
            <a:ext cx="22777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rgbClr val="F49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ArrayList</a:t>
            </a:r>
            <a:r>
              <a:rPr lang="zh-CN" altLang="en-US" sz="2000" b="1">
                <a:solidFill>
                  <a:srgbClr val="F4902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集合类</a:t>
            </a:r>
            <a:endParaRPr lang="zh-CN" altLang="en-US" sz="2000" b="1">
              <a:solidFill>
                <a:srgbClr val="F4902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sz="2000" dirty="0" smtClean="0">
                <a:latin typeface="+mn-ea"/>
                <a:ea typeface="+mn-ea"/>
              </a:rPr>
              <a:t>Vector</a:t>
            </a:r>
            <a:r>
              <a:rPr lang="zh-CN" altLang="en-US" dirty="0" smtClean="0"/>
              <a:t>集合类与</a:t>
            </a:r>
            <a:r>
              <a:rPr sz="2000" dirty="0" smtClean="0">
                <a:latin typeface="+mn-ea"/>
                <a:ea typeface="+mn-ea"/>
              </a:rPr>
              <a:t>ArrayList</a:t>
            </a:r>
            <a:r>
              <a:rPr dirty="0" smtClean="0"/>
              <a:t>集合类区别</a:t>
            </a:r>
            <a:endParaRPr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878205"/>
            <a:ext cx="3616960" cy="39617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90" y="2101850"/>
            <a:ext cx="854075" cy="645160"/>
          </a:xfrm>
          <a:prstGeom prst="rect">
            <a:avLst/>
          </a:prstGeom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10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1" grpId="0" bldLvl="0" animBg="1" autoUpdateAnimBg="0"/>
      <p:bldP spid="33802" grpId="0" bldLvl="0" animBg="1" autoUpdateAnimBg="0"/>
      <p:bldP spid="33803" grpId="0" bldLvl="0" animBg="1" autoUpdateAnimBg="0"/>
      <p:bldP spid="33805" grpId="0" bldLvl="0" autoUpdateAnimBg="0"/>
      <p:bldP spid="33806" grpId="0" bldLvl="0" autoUpdateAnimBg="0"/>
      <p:bldP spid="33807" grpId="0" bldLvl="0" autoUpdateAnimBg="0"/>
      <p:bldP spid="33808" grpId="0" bldLvl="0" autoUpdateAnimBg="0"/>
      <p:bldP spid="33809" grpId="0" bldLvl="0" autoUpdateAnimBg="0"/>
      <p:bldP spid="33810" grpId="0" bldLvl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内容小结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ArrayList</a:t>
            </a:r>
            <a:r>
              <a:rPr lang="zh-CN" altLang="en-US" dirty="0" smtClean="0"/>
              <a:t>集合类特点？</a:t>
            </a:r>
            <a:endParaRPr lang="en-US" altLang="zh-CN" dirty="0" smtClean="0"/>
          </a:p>
          <a:p>
            <a:r>
              <a:rPr lang="en-US" altLang="zh-CN" dirty="0" smtClean="0"/>
              <a:t>ArrayList</a:t>
            </a:r>
            <a:r>
              <a:rPr lang="zh-CN" altLang="en-US" dirty="0" smtClean="0"/>
              <a:t>集合类增，删，改查方法是哪些？</a:t>
            </a:r>
            <a:endParaRPr lang="en-US" altLang="zh-CN" dirty="0" smtClean="0"/>
          </a:p>
          <a:p>
            <a:r>
              <a:rPr lang="en-US" altLang="zh-CN" dirty="0" smtClean="0">
                <a:sym typeface="+mn-ea"/>
              </a:rPr>
              <a:t>ArrayList</a:t>
            </a:r>
            <a:r>
              <a:rPr lang="zh-CN" altLang="en-US" dirty="0" smtClean="0">
                <a:sym typeface="+mn-ea"/>
              </a:rPr>
              <a:t>和</a:t>
            </a:r>
            <a:r>
              <a:rPr lang="en-US" altLang="zh-CN" dirty="0" smtClean="0">
                <a:sym typeface="+mn-ea"/>
              </a:rPr>
              <a:t>Vector</a:t>
            </a:r>
            <a:r>
              <a:rPr lang="zh-CN" altLang="en-US" dirty="0" smtClean="0">
                <a:sym typeface="+mn-ea"/>
              </a:rPr>
              <a:t>集合类的区别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现场提问</a:t>
            </a:r>
            <a:endParaRPr lang="zh-CN" altLang="en-US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214282" y="785800"/>
            <a:ext cx="236538" cy="233363"/>
          </a:xfrm>
          <a:custGeom>
            <a:avLst/>
            <a:gdLst>
              <a:gd name="T0" fmla="*/ 36 w 63"/>
              <a:gd name="T1" fmla="*/ 31 h 62"/>
              <a:gd name="T2" fmla="*/ 33 w 63"/>
              <a:gd name="T3" fmla="*/ 57 h 62"/>
              <a:gd name="T4" fmla="*/ 39 w 63"/>
              <a:gd name="T5" fmla="*/ 54 h 62"/>
              <a:gd name="T6" fmla="*/ 63 w 63"/>
              <a:gd name="T7" fmla="*/ 51 h 62"/>
              <a:gd name="T8" fmla="*/ 60 w 63"/>
              <a:gd name="T9" fmla="*/ 31 h 62"/>
              <a:gd name="T10" fmla="*/ 40 w 63"/>
              <a:gd name="T11" fmla="*/ 47 h 62"/>
              <a:gd name="T12" fmla="*/ 48 w 63"/>
              <a:gd name="T13" fmla="*/ 43 h 62"/>
              <a:gd name="T14" fmla="*/ 48 w 63"/>
              <a:gd name="T15" fmla="*/ 47 h 62"/>
              <a:gd name="T16" fmla="*/ 40 w 63"/>
              <a:gd name="T17" fmla="*/ 39 h 62"/>
              <a:gd name="T18" fmla="*/ 56 w 63"/>
              <a:gd name="T19" fmla="*/ 35 h 62"/>
              <a:gd name="T20" fmla="*/ 56 w 63"/>
              <a:gd name="T21" fmla="*/ 39 h 62"/>
              <a:gd name="T22" fmla="*/ 32 w 63"/>
              <a:gd name="T23" fmla="*/ 61 h 62"/>
              <a:gd name="T24" fmla="*/ 23 w 63"/>
              <a:gd name="T25" fmla="*/ 62 h 62"/>
              <a:gd name="T26" fmla="*/ 15 w 63"/>
              <a:gd name="T27" fmla="*/ 61 h 62"/>
              <a:gd name="T28" fmla="*/ 6 w 63"/>
              <a:gd name="T29" fmla="*/ 60 h 62"/>
              <a:gd name="T30" fmla="*/ 1 w 63"/>
              <a:gd name="T31" fmla="*/ 59 h 62"/>
              <a:gd name="T32" fmla="*/ 0 w 63"/>
              <a:gd name="T33" fmla="*/ 49 h 62"/>
              <a:gd name="T34" fmla="*/ 5 w 63"/>
              <a:gd name="T35" fmla="*/ 44 h 62"/>
              <a:gd name="T36" fmla="*/ 13 w 63"/>
              <a:gd name="T37" fmla="*/ 41 h 62"/>
              <a:gd name="T38" fmla="*/ 15 w 63"/>
              <a:gd name="T39" fmla="*/ 38 h 62"/>
              <a:gd name="T40" fmla="*/ 16 w 63"/>
              <a:gd name="T41" fmla="*/ 35 h 62"/>
              <a:gd name="T42" fmla="*/ 13 w 63"/>
              <a:gd name="T43" fmla="*/ 31 h 62"/>
              <a:gd name="T44" fmla="*/ 11 w 63"/>
              <a:gd name="T45" fmla="*/ 28 h 62"/>
              <a:gd name="T46" fmla="*/ 10 w 63"/>
              <a:gd name="T47" fmla="*/ 26 h 62"/>
              <a:gd name="T48" fmla="*/ 9 w 63"/>
              <a:gd name="T49" fmla="*/ 23 h 62"/>
              <a:gd name="T50" fmla="*/ 9 w 63"/>
              <a:gd name="T51" fmla="*/ 20 h 62"/>
              <a:gd name="T52" fmla="*/ 9 w 63"/>
              <a:gd name="T53" fmla="*/ 14 h 62"/>
              <a:gd name="T54" fmla="*/ 12 w 63"/>
              <a:gd name="T55" fmla="*/ 5 h 62"/>
              <a:gd name="T56" fmla="*/ 17 w 63"/>
              <a:gd name="T57" fmla="*/ 1 h 62"/>
              <a:gd name="T58" fmla="*/ 23 w 63"/>
              <a:gd name="T59" fmla="*/ 0 h 62"/>
              <a:gd name="T60" fmla="*/ 26 w 63"/>
              <a:gd name="T61" fmla="*/ 0 h 62"/>
              <a:gd name="T62" fmla="*/ 32 w 63"/>
              <a:gd name="T63" fmla="*/ 3 h 62"/>
              <a:gd name="T64" fmla="*/ 36 w 63"/>
              <a:gd name="T65" fmla="*/ 9 h 62"/>
              <a:gd name="T66" fmla="*/ 37 w 63"/>
              <a:gd name="T67" fmla="*/ 19 h 62"/>
              <a:gd name="T68" fmla="*/ 38 w 63"/>
              <a:gd name="T69" fmla="*/ 20 h 62"/>
              <a:gd name="T70" fmla="*/ 38 w 63"/>
              <a:gd name="T71" fmla="*/ 24 h 62"/>
              <a:gd name="T72" fmla="*/ 36 w 63"/>
              <a:gd name="T73" fmla="*/ 26 h 62"/>
              <a:gd name="T74" fmla="*/ 35 w 63"/>
              <a:gd name="T75" fmla="*/ 30 h 62"/>
              <a:gd name="T76" fmla="*/ 32 w 63"/>
              <a:gd name="T77" fmla="*/ 32 h 62"/>
              <a:gd name="T78" fmla="*/ 31 w 63"/>
              <a:gd name="T79" fmla="*/ 36 h 62"/>
              <a:gd name="T80" fmla="*/ 31 w 63"/>
              <a:gd name="T81" fmla="*/ 39 h 62"/>
              <a:gd name="T82" fmla="*/ 23 w 63"/>
              <a:gd name="T83" fmla="*/ 0 h 62"/>
              <a:gd name="T84" fmla="*/ 32 w 63"/>
              <a:gd name="T85" fmla="*/ 57 h 62"/>
              <a:gd name="T86" fmla="*/ 40 w 63"/>
              <a:gd name="T87" fmla="*/ 56 h 62"/>
              <a:gd name="T88" fmla="*/ 32 w 63"/>
              <a:gd name="T89" fmla="*/ 6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3" h="62">
                <a:moveTo>
                  <a:pt x="60" y="31"/>
                </a:moveTo>
                <a:cubicBezTo>
                  <a:pt x="36" y="31"/>
                  <a:pt x="36" y="31"/>
                  <a:pt x="36" y="31"/>
                </a:cubicBezTo>
                <a:cubicBezTo>
                  <a:pt x="35" y="31"/>
                  <a:pt x="33" y="33"/>
                  <a:pt x="33" y="34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4" y="58"/>
                  <a:pt x="35" y="58"/>
                </a:cubicBezTo>
                <a:cubicBezTo>
                  <a:pt x="39" y="54"/>
                  <a:pt x="39" y="54"/>
                  <a:pt x="3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2" y="54"/>
                  <a:pt x="63" y="52"/>
                  <a:pt x="63" y="51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3"/>
                  <a:pt x="62" y="31"/>
                  <a:pt x="60" y="31"/>
                </a:cubicBezTo>
                <a:close/>
                <a:moveTo>
                  <a:pt x="48" y="47"/>
                </a:moveTo>
                <a:cubicBezTo>
                  <a:pt x="40" y="47"/>
                  <a:pt x="40" y="47"/>
                  <a:pt x="40" y="47"/>
                </a:cubicBezTo>
                <a:cubicBezTo>
                  <a:pt x="40" y="43"/>
                  <a:pt x="40" y="43"/>
                  <a:pt x="40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lose/>
                <a:moveTo>
                  <a:pt x="56" y="39"/>
                </a:moveTo>
                <a:cubicBezTo>
                  <a:pt x="40" y="39"/>
                  <a:pt x="40" y="39"/>
                  <a:pt x="40" y="39"/>
                </a:cubicBezTo>
                <a:cubicBezTo>
                  <a:pt x="40" y="35"/>
                  <a:pt x="40" y="35"/>
                  <a:pt x="40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9"/>
                  <a:pt x="56" y="39"/>
                  <a:pt x="56" y="39"/>
                </a:cubicBezTo>
                <a:close/>
                <a:moveTo>
                  <a:pt x="56" y="39"/>
                </a:moveTo>
                <a:cubicBezTo>
                  <a:pt x="56" y="39"/>
                  <a:pt x="56" y="39"/>
                  <a:pt x="56" y="39"/>
                </a:cubicBezTo>
                <a:moveTo>
                  <a:pt x="32" y="61"/>
                </a:moveTo>
                <a:cubicBezTo>
                  <a:pt x="30" y="62"/>
                  <a:pt x="29" y="62"/>
                  <a:pt x="27" y="62"/>
                </a:cubicBezTo>
                <a:cubicBezTo>
                  <a:pt x="25" y="62"/>
                  <a:pt x="24" y="62"/>
                  <a:pt x="23" y="62"/>
                </a:cubicBezTo>
                <a:cubicBezTo>
                  <a:pt x="22" y="62"/>
                  <a:pt x="21" y="62"/>
                  <a:pt x="19" y="62"/>
                </a:cubicBezTo>
                <a:cubicBezTo>
                  <a:pt x="18" y="62"/>
                  <a:pt x="16" y="62"/>
                  <a:pt x="15" y="61"/>
                </a:cubicBezTo>
                <a:cubicBezTo>
                  <a:pt x="13" y="61"/>
                  <a:pt x="11" y="61"/>
                  <a:pt x="10" y="61"/>
                </a:cubicBezTo>
                <a:cubicBezTo>
                  <a:pt x="8" y="61"/>
                  <a:pt x="7" y="60"/>
                  <a:pt x="6" y="60"/>
                </a:cubicBezTo>
                <a:cubicBezTo>
                  <a:pt x="4" y="60"/>
                  <a:pt x="3" y="60"/>
                  <a:pt x="2" y="60"/>
                </a:cubicBezTo>
                <a:cubicBezTo>
                  <a:pt x="2" y="59"/>
                  <a:pt x="1" y="59"/>
                  <a:pt x="1" y="59"/>
                </a:cubicBezTo>
                <a:cubicBezTo>
                  <a:pt x="0" y="58"/>
                  <a:pt x="0" y="57"/>
                  <a:pt x="0" y="56"/>
                </a:cubicBezTo>
                <a:cubicBezTo>
                  <a:pt x="0" y="54"/>
                  <a:pt x="0" y="52"/>
                  <a:pt x="0" y="49"/>
                </a:cubicBezTo>
                <a:cubicBezTo>
                  <a:pt x="0" y="48"/>
                  <a:pt x="1" y="47"/>
                  <a:pt x="2" y="46"/>
                </a:cubicBezTo>
                <a:cubicBezTo>
                  <a:pt x="3" y="45"/>
                  <a:pt x="4" y="44"/>
                  <a:pt x="5" y="44"/>
                </a:cubicBezTo>
                <a:cubicBezTo>
                  <a:pt x="6" y="43"/>
                  <a:pt x="8" y="43"/>
                  <a:pt x="9" y="43"/>
                </a:cubicBezTo>
                <a:cubicBezTo>
                  <a:pt x="10" y="43"/>
                  <a:pt x="11" y="42"/>
                  <a:pt x="13" y="41"/>
                </a:cubicBezTo>
                <a:cubicBezTo>
                  <a:pt x="13" y="41"/>
                  <a:pt x="14" y="40"/>
                  <a:pt x="14" y="40"/>
                </a:cubicBezTo>
                <a:cubicBezTo>
                  <a:pt x="15" y="39"/>
                  <a:pt x="15" y="39"/>
                  <a:pt x="15" y="38"/>
                </a:cubicBezTo>
                <a:cubicBezTo>
                  <a:pt x="16" y="38"/>
                  <a:pt x="16" y="37"/>
                  <a:pt x="16" y="37"/>
                </a:cubicBezTo>
                <a:cubicBezTo>
                  <a:pt x="16" y="36"/>
                  <a:pt x="16" y="35"/>
                  <a:pt x="16" y="35"/>
                </a:cubicBezTo>
                <a:cubicBezTo>
                  <a:pt x="16" y="34"/>
                  <a:pt x="15" y="33"/>
                  <a:pt x="15" y="32"/>
                </a:cubicBezTo>
                <a:cubicBezTo>
                  <a:pt x="14" y="32"/>
                  <a:pt x="13" y="31"/>
                  <a:pt x="13" y="31"/>
                </a:cubicBezTo>
                <a:cubicBezTo>
                  <a:pt x="13" y="31"/>
                  <a:pt x="12" y="30"/>
                  <a:pt x="12" y="30"/>
                </a:cubicBezTo>
                <a:cubicBezTo>
                  <a:pt x="12" y="29"/>
                  <a:pt x="12" y="29"/>
                  <a:pt x="11" y="28"/>
                </a:cubicBezTo>
                <a:cubicBezTo>
                  <a:pt x="11" y="28"/>
                  <a:pt x="11" y="27"/>
                  <a:pt x="11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5"/>
                  <a:pt x="9" y="25"/>
                  <a:pt x="9" y="25"/>
                </a:cubicBezTo>
                <a:cubicBezTo>
                  <a:pt x="9" y="24"/>
                  <a:pt x="9" y="24"/>
                  <a:pt x="9" y="23"/>
                </a:cubicBezTo>
                <a:cubicBezTo>
                  <a:pt x="8" y="23"/>
                  <a:pt x="8" y="22"/>
                  <a:pt x="8" y="21"/>
                </a:cubicBezTo>
                <a:cubicBezTo>
                  <a:pt x="8" y="21"/>
                  <a:pt x="8" y="20"/>
                  <a:pt x="9" y="20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7"/>
                  <a:pt x="9" y="15"/>
                  <a:pt x="9" y="14"/>
                </a:cubicBezTo>
                <a:cubicBezTo>
                  <a:pt x="10" y="12"/>
                  <a:pt x="10" y="11"/>
                  <a:pt x="10" y="10"/>
                </a:cubicBezTo>
                <a:cubicBezTo>
                  <a:pt x="11" y="8"/>
                  <a:pt x="11" y="7"/>
                  <a:pt x="12" y="5"/>
                </a:cubicBezTo>
                <a:cubicBezTo>
                  <a:pt x="13" y="4"/>
                  <a:pt x="14" y="4"/>
                  <a:pt x="15" y="3"/>
                </a:cubicBezTo>
                <a:cubicBezTo>
                  <a:pt x="16" y="2"/>
                  <a:pt x="16" y="1"/>
                  <a:pt x="17" y="1"/>
                </a:cubicBezTo>
                <a:cubicBezTo>
                  <a:pt x="18" y="0"/>
                  <a:pt x="19" y="0"/>
                  <a:pt x="20" y="0"/>
                </a:cubicBezTo>
                <a:cubicBezTo>
                  <a:pt x="21" y="0"/>
                  <a:pt x="22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7" y="0"/>
                  <a:pt x="28" y="1"/>
                  <a:pt x="29" y="1"/>
                </a:cubicBezTo>
                <a:cubicBezTo>
                  <a:pt x="30" y="2"/>
                  <a:pt x="31" y="2"/>
                  <a:pt x="32" y="3"/>
                </a:cubicBezTo>
                <a:cubicBezTo>
                  <a:pt x="33" y="4"/>
                  <a:pt x="33" y="4"/>
                  <a:pt x="34" y="5"/>
                </a:cubicBezTo>
                <a:cubicBezTo>
                  <a:pt x="35" y="6"/>
                  <a:pt x="35" y="8"/>
                  <a:pt x="36" y="9"/>
                </a:cubicBezTo>
                <a:cubicBezTo>
                  <a:pt x="36" y="11"/>
                  <a:pt x="37" y="12"/>
                  <a:pt x="37" y="14"/>
                </a:cubicBezTo>
                <a:cubicBezTo>
                  <a:pt x="37" y="15"/>
                  <a:pt x="37" y="17"/>
                  <a:pt x="37" y="19"/>
                </a:cubicBezTo>
                <a:cubicBezTo>
                  <a:pt x="37" y="19"/>
                  <a:pt x="38" y="19"/>
                  <a:pt x="38" y="19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6"/>
                  <a:pt x="36" y="26"/>
                  <a:pt x="36" y="26"/>
                </a:cubicBezTo>
                <a:cubicBezTo>
                  <a:pt x="36" y="27"/>
                  <a:pt x="35" y="28"/>
                  <a:pt x="35" y="28"/>
                </a:cubicBezTo>
                <a:cubicBezTo>
                  <a:pt x="35" y="29"/>
                  <a:pt x="35" y="29"/>
                  <a:pt x="35" y="30"/>
                </a:cubicBezTo>
                <a:cubicBezTo>
                  <a:pt x="34" y="30"/>
                  <a:pt x="34" y="31"/>
                  <a:pt x="34" y="31"/>
                </a:cubicBezTo>
                <a:cubicBezTo>
                  <a:pt x="33" y="31"/>
                  <a:pt x="33" y="32"/>
                  <a:pt x="32" y="32"/>
                </a:cubicBezTo>
                <a:cubicBezTo>
                  <a:pt x="31" y="33"/>
                  <a:pt x="31" y="34"/>
                  <a:pt x="31" y="35"/>
                </a:cubicBezTo>
                <a:cubicBezTo>
                  <a:pt x="31" y="35"/>
                  <a:pt x="31" y="36"/>
                  <a:pt x="31" y="36"/>
                </a:cubicBezTo>
                <a:cubicBezTo>
                  <a:pt x="31" y="37"/>
                  <a:pt x="31" y="38"/>
                  <a:pt x="31" y="38"/>
                </a:cubicBezTo>
                <a:cubicBezTo>
                  <a:pt x="31" y="39"/>
                  <a:pt x="31" y="39"/>
                  <a:pt x="31" y="39"/>
                </a:cubicBezTo>
                <a:cubicBezTo>
                  <a:pt x="32" y="59"/>
                  <a:pt x="32" y="59"/>
                  <a:pt x="32" y="59"/>
                </a:cubicBezTo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  <a:moveTo>
                  <a:pt x="32" y="57"/>
                </a:moveTo>
                <a:cubicBezTo>
                  <a:pt x="32" y="57"/>
                  <a:pt x="33" y="60"/>
                  <a:pt x="36" y="59"/>
                </a:cubicBezTo>
                <a:cubicBezTo>
                  <a:pt x="40" y="56"/>
                  <a:pt x="40" y="56"/>
                  <a:pt x="4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41" y="62"/>
                  <a:pt x="32" y="61"/>
                </a:cubicBezTo>
                <a:lnTo>
                  <a:pt x="32" y="57"/>
                </a:lnTo>
                <a:close/>
              </a:path>
            </a:pathLst>
          </a:custGeom>
          <a:solidFill>
            <a:srgbClr val="13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rmAutofit/>
          </a:bodyPr>
          <a:lstStyle/>
          <a:p>
            <a:pPr marL="913130" indent="-913130"/>
            <a:r>
              <a:rPr lang="zh-CN" altLang="en-US" sz="4000" dirty="0">
                <a:solidFill>
                  <a:schemeClr val="accent5">
                    <a:lumMod val="50000"/>
                  </a:schemeClr>
                </a:solidFill>
              </a:rPr>
              <a:t>第三</a:t>
            </a:r>
            <a:r>
              <a:rPr lang="zh-CN" sz="4000" dirty="0">
                <a:solidFill>
                  <a:schemeClr val="accent5">
                    <a:lumMod val="50000"/>
                  </a:schemeClr>
                </a:solidFill>
              </a:rPr>
              <a:t>节课</a:t>
            </a:r>
            <a:endParaRPr lang="zh-CN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迭代器及Queue集合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为什么需要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Iterator</a:t>
            </a:r>
            <a:r>
              <a:rPr lang="zh-CN" altLang="en-US" sz="2000" dirty="0" smtClean="0">
                <a:sym typeface="+mn-ea"/>
              </a:rPr>
              <a:t>迭代器</a:t>
            </a:r>
            <a:endParaRPr lang="zh-CN" altLang="en-US" sz="3200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知识引入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955675" y="1069975"/>
            <a:ext cx="7232650" cy="414765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ArrayList dogs = new ArrayList&lt;Dog&gt;();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dogs.add(ououDog);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dogs.add(yayaDog);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dogs.add(meimeiDog);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dogs.add(feifeiDog);		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for(int i=0;i&lt;dogs.size();i++){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String dog=dogs.get(i);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if(dogs.contains(yayaDog)){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dogs.remove(dog);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457200" marR="0" lvl="1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}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}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	</a:t>
            </a:r>
            <a:endParaRPr lang="en-US" altLang="zh-CN" sz="1400" dirty="0">
              <a:sym typeface="+mn-ea"/>
            </a:endParaRPr>
          </a:p>
        </p:txBody>
      </p:sp>
      <p:sp>
        <p:nvSpPr>
          <p:cNvPr id="21520" name="Rectangle 34"/>
          <p:cNvSpPr/>
          <p:nvPr/>
        </p:nvSpPr>
        <p:spPr>
          <a:xfrm>
            <a:off x="1543685" y="3590925"/>
            <a:ext cx="2355850" cy="26670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9" name="Rectangle 34"/>
          <p:cNvSpPr/>
          <p:nvPr/>
        </p:nvSpPr>
        <p:spPr>
          <a:xfrm>
            <a:off x="1543050" y="3296285"/>
            <a:ext cx="2356485" cy="23050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1" name="AutoShape 8"/>
          <p:cNvSpPr>
            <a:spLocks noChangeArrowheads="1"/>
          </p:cNvSpPr>
          <p:nvPr/>
        </p:nvSpPr>
        <p:spPr bwMode="auto">
          <a:xfrm>
            <a:off x="5005705" y="3182464"/>
            <a:ext cx="1650204" cy="408144"/>
          </a:xfrm>
          <a:prstGeom prst="wedgeRoundRectCallout">
            <a:avLst>
              <a:gd name="adj1" fmla="val -51148"/>
              <a:gd name="adj2" fmla="val -8139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查找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yaya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狗狗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5005705" y="3607597"/>
            <a:ext cx="1650204" cy="408144"/>
          </a:xfrm>
          <a:prstGeom prst="wedgeRoundRectCallout">
            <a:avLst>
              <a:gd name="adj1" fmla="val -34398"/>
              <a:gd name="adj2" fmla="val 46662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删除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yaya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狗狗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1514" name="直接箭头连接符 11"/>
          <p:cNvPicPr/>
          <p:nvPr/>
        </p:nvPicPr>
        <p:blipFill>
          <a:blip r:embed="rId1"/>
          <a:stretch>
            <a:fillRect/>
          </a:stretch>
        </p:blipFill>
        <p:spPr>
          <a:xfrm>
            <a:off x="4077018" y="3655060"/>
            <a:ext cx="815975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5" name="直接箭头连接符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077335" y="3296285"/>
            <a:ext cx="749300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543050" y="3857625"/>
            <a:ext cx="928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sym typeface="+mn-ea"/>
              </a:rPr>
              <a:t>break;</a:t>
            </a:r>
            <a:endParaRPr lang="en-US" altLang="zh-CN" sz="14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0" grpId="0" bldLvl="0" animBg="1"/>
      <p:bldP spid="21519" grpId="0" bldLvl="0" animBg="1"/>
      <p:bldP spid="21511" grpId="0" bldLvl="0" animBg="1"/>
      <p:bldP spid="21510" grpId="0" bldLvl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dirty="0" smtClean="0"/>
              <a:t>贯穿案例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List</a:t>
            </a:r>
            <a:r>
              <a:rPr lang="zh-CN" altLang="en-US" dirty="0"/>
              <a:t>存储当前在线人员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sz="1400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119"/>
            <a:ext cx="404837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为什么需要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Iterator</a:t>
            </a:r>
            <a:r>
              <a:rPr lang="zh-CN" altLang="en-US" sz="2000" dirty="0" smtClean="0">
                <a:sym typeface="+mn-ea"/>
              </a:rPr>
              <a:t>迭代器</a:t>
            </a:r>
            <a:endParaRPr lang="zh-CN" altLang="en-US" sz="3200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知识引入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388110" y="1204595"/>
            <a:ext cx="6367780" cy="231252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运行出异常: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Exception in thread "main" java.util.ConcurrentModificationException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at java.util.AbstractList$Itr.checkForComodification(AbstractList.java:372)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at java.util.AbstractList$Itr.next(AbstractList.java:343)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at com.bes.Test.main(Test.java:15)</a:t>
            </a:r>
            <a:r>
              <a:rPr lang="en-US" sz="1400" b="1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	</a:t>
            </a:r>
            <a:endParaRPr lang="en-US" altLang="zh-CN" sz="1400" dirty="0">
              <a:sym typeface="+mn-ea"/>
            </a:endParaRPr>
          </a:p>
        </p:txBody>
      </p:sp>
      <p:sp>
        <p:nvSpPr>
          <p:cNvPr id="2" name="六角星 1"/>
          <p:cNvSpPr/>
          <p:nvPr/>
        </p:nvSpPr>
        <p:spPr bwMode="auto">
          <a:xfrm>
            <a:off x="6254750" y="2488565"/>
            <a:ext cx="2861945" cy="2735580"/>
          </a:xfrm>
          <a:prstGeom prst="star6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20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 迭代器</a:t>
            </a:r>
            <a:endParaRPr lang="zh-CN" altLang="en-US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904 -0.020928 C -0.077325 0.038527 -0.100683 0.097983 -0.110866 0.122832 C -0.121046 0.147680 -0.110357 0.127062 -0.114810 0.127987 C -0.119265 0.128906 -0.131168 0.127432 -0.137785 0.127987 C -0.144405 0.128536 -0.144337 0.140501 -0.154459 0.131484 C -0.164577 0.122460 -0.190289 0.117675 -0.198372 0.073682 C -0.206454 0.029689 -0.206645 -0.087562 -0.202955 -0.133029 C -0.199261 -0.178496 -0.187168 -0.191010 -0.176290 -0.199664 C -0.165404 -0.208316 -0.144337 -0.199293 -0.137531 -0.184751 C -0.130719 -0.170214 -0.131992 -0.134688 -0.135369 -0.112047 C -0.138740 -0.089406 -0.151150 -0.064002 -0.157771 -0.048910 C -0.164385 -0.033813 -0.164959 -0.033813 -0.175079 -0.021847 C -0.185197 -0.009882 -0.206136 0.012753 -0.218672 0.022880 C -0.231210 0.033002 -0.240565 0.034845 -0.250174 0.038712 C -0.259787 0.042573 -0.268885 0.050121 -0.276269 0.045706 C -0.283652 0.041285 -0.290907 0.023984 -0.294406 0.012388 C -0.297907 0.000794 -0.298670 -0.014119 -0.297142 -0.024425 C -0.295617 -0.034737 -0.290524 -0.042280 -0.285369 -0.049829 " pathEditMode="relative" rAng="0" ptsTypes="aaaaaaaaaaaaa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" y="-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2" grpId="2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空心弧 10"/>
          <p:cNvSpPr>
            <a:spLocks noChangeArrowheads="1"/>
          </p:cNvSpPr>
          <p:nvPr/>
        </p:nvSpPr>
        <p:spPr bwMode="auto">
          <a:xfrm rot="16200000">
            <a:off x="1493044" y="1904523"/>
            <a:ext cx="1977390" cy="1980248"/>
          </a:xfrm>
          <a:custGeom>
            <a:avLst/>
            <a:gdLst>
              <a:gd name="G0" fmla="+- 9014 0 0"/>
              <a:gd name="G1" fmla="+- 9868328 0 0"/>
              <a:gd name="G2" fmla="+- 0 0 9868328"/>
              <a:gd name="T0" fmla="*/ 0 256 1"/>
              <a:gd name="T1" fmla="*/ 180 256 1"/>
              <a:gd name="G3" fmla="+- 9868328 T0 T1"/>
              <a:gd name="T2" fmla="*/ 0 256 1"/>
              <a:gd name="T3" fmla="*/ 90 256 1"/>
              <a:gd name="G4" fmla="+- 9868328 T2 T3"/>
              <a:gd name="G5" fmla="*/ G4 2 1"/>
              <a:gd name="T4" fmla="*/ 90 256 1"/>
              <a:gd name="T5" fmla="*/ 0 256 1"/>
              <a:gd name="G6" fmla="+- 9868328 T4 T5"/>
              <a:gd name="G7" fmla="*/ G6 2 1"/>
              <a:gd name="G8" fmla="abs 986832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9014"/>
              <a:gd name="G18" fmla="*/ 9014 1 2"/>
              <a:gd name="G19" fmla="+- G18 5400 0"/>
              <a:gd name="G20" fmla="cos G19 9868328"/>
              <a:gd name="G21" fmla="sin G19 9868328"/>
              <a:gd name="G22" fmla="+- G20 10800 0"/>
              <a:gd name="G23" fmla="+- G21 10800 0"/>
              <a:gd name="G24" fmla="+- 10800 0 G20"/>
              <a:gd name="G25" fmla="+- 9014 10800 0"/>
              <a:gd name="G26" fmla="?: G9 G17 G25"/>
              <a:gd name="G27" fmla="?: G9 0 21600"/>
              <a:gd name="G28" fmla="cos 10800 9868328"/>
              <a:gd name="G29" fmla="sin 10800 9868328"/>
              <a:gd name="G30" fmla="sin 9014 9868328"/>
              <a:gd name="G31" fmla="+- G28 10800 0"/>
              <a:gd name="G32" fmla="+- G29 10800 0"/>
              <a:gd name="G33" fmla="+- G30 10800 0"/>
              <a:gd name="G34" fmla="?: G4 0 G31"/>
              <a:gd name="G35" fmla="?: 9868328 G34 0"/>
              <a:gd name="G36" fmla="?: G6 G35 G31"/>
              <a:gd name="G37" fmla="+- 21600 0 G36"/>
              <a:gd name="G38" fmla="?: G4 0 G33"/>
              <a:gd name="G39" fmla="?: 986832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170 w 21600"/>
              <a:gd name="T15" fmla="*/ 15666 h 21600"/>
              <a:gd name="T16" fmla="*/ 10800 w 21600"/>
              <a:gd name="T17" fmla="*/ 1786 h 21600"/>
              <a:gd name="T18" fmla="*/ 19430 w 21600"/>
              <a:gd name="T19" fmla="*/ 1566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948" y="15227"/>
                </a:moveTo>
                <a:cubicBezTo>
                  <a:pt x="2186" y="13876"/>
                  <a:pt x="1786" y="12351"/>
                  <a:pt x="1786" y="10800"/>
                </a:cubicBezTo>
                <a:cubicBezTo>
                  <a:pt x="1786" y="5821"/>
                  <a:pt x="5821" y="1786"/>
                  <a:pt x="10800" y="1786"/>
                </a:cubicBezTo>
                <a:cubicBezTo>
                  <a:pt x="15778" y="1786"/>
                  <a:pt x="19814" y="5821"/>
                  <a:pt x="19814" y="10800"/>
                </a:cubicBezTo>
                <a:cubicBezTo>
                  <a:pt x="19814" y="12351"/>
                  <a:pt x="19413" y="13876"/>
                  <a:pt x="18651" y="15227"/>
                </a:cubicBezTo>
                <a:lnTo>
                  <a:pt x="20207" y="16105"/>
                </a:lnTo>
                <a:cubicBezTo>
                  <a:pt x="21120" y="14486"/>
                  <a:pt x="21600" y="1265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2658"/>
                  <a:pt x="479" y="14486"/>
                  <a:pt x="1392" y="16105"/>
                </a:cubicBezTo>
                <a:close/>
              </a:path>
            </a:pathLst>
          </a:custGeom>
          <a:solidFill>
            <a:srgbClr val="EE36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8" name="空心弧 11"/>
          <p:cNvSpPr>
            <a:spLocks noChangeArrowheads="1"/>
          </p:cNvSpPr>
          <p:nvPr/>
        </p:nvSpPr>
        <p:spPr bwMode="auto">
          <a:xfrm rot="16426183">
            <a:off x="1651636" y="2064543"/>
            <a:ext cx="1640205" cy="1643063"/>
          </a:xfrm>
          <a:custGeom>
            <a:avLst/>
            <a:gdLst>
              <a:gd name="G0" fmla="+- 8722 0 0"/>
              <a:gd name="G1" fmla="+- 13154032 0 0"/>
              <a:gd name="G2" fmla="+- 0 0 13154032"/>
              <a:gd name="T0" fmla="*/ 0 256 1"/>
              <a:gd name="T1" fmla="*/ 180 256 1"/>
              <a:gd name="G3" fmla="+- 13154032 T0 T1"/>
              <a:gd name="T2" fmla="*/ 0 256 1"/>
              <a:gd name="T3" fmla="*/ 90 256 1"/>
              <a:gd name="G4" fmla="+- 13154032 T2 T3"/>
              <a:gd name="G5" fmla="*/ G4 2 1"/>
              <a:gd name="T4" fmla="*/ 90 256 1"/>
              <a:gd name="T5" fmla="*/ 0 256 1"/>
              <a:gd name="G6" fmla="+- 13154032 T4 T5"/>
              <a:gd name="G7" fmla="*/ G6 2 1"/>
              <a:gd name="G8" fmla="abs 1315403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722"/>
              <a:gd name="G18" fmla="*/ 8722 1 2"/>
              <a:gd name="G19" fmla="+- G18 5400 0"/>
              <a:gd name="G20" fmla="cos G19 13154032"/>
              <a:gd name="G21" fmla="sin G19 13154032"/>
              <a:gd name="G22" fmla="+- G20 10800 0"/>
              <a:gd name="G23" fmla="+- G21 10800 0"/>
              <a:gd name="G24" fmla="+- 10800 0 G20"/>
              <a:gd name="G25" fmla="+- 8722 10800 0"/>
              <a:gd name="G26" fmla="?: G9 G17 G25"/>
              <a:gd name="G27" fmla="?: G9 0 21600"/>
              <a:gd name="G28" fmla="cos 10800 13154032"/>
              <a:gd name="G29" fmla="sin 10800 13154032"/>
              <a:gd name="G30" fmla="sin 8722 13154032"/>
              <a:gd name="G31" fmla="+- G28 10800 0"/>
              <a:gd name="G32" fmla="+- G29 10800 0"/>
              <a:gd name="G33" fmla="+- G30 10800 0"/>
              <a:gd name="G34" fmla="?: G4 0 G31"/>
              <a:gd name="G35" fmla="?: 13154032 G34 0"/>
              <a:gd name="G36" fmla="?: G6 G35 G31"/>
              <a:gd name="G37" fmla="+- 21600 0 G36"/>
              <a:gd name="G38" fmla="?: G4 0 G33"/>
              <a:gd name="G39" fmla="?: 1315403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70 w 21600"/>
              <a:gd name="T15" fmla="*/ 7347 h 21600"/>
              <a:gd name="T16" fmla="*/ 10800 w 21600"/>
              <a:gd name="T17" fmla="*/ 2078 h 21600"/>
              <a:gd name="T18" fmla="*/ 19930 w 21600"/>
              <a:gd name="T19" fmla="*/ 7347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641" y="7714"/>
                </a:moveTo>
                <a:cubicBezTo>
                  <a:pt x="3924" y="4322"/>
                  <a:pt x="7173" y="2078"/>
                  <a:pt x="10799" y="2078"/>
                </a:cubicBezTo>
                <a:cubicBezTo>
                  <a:pt x="14426" y="2078"/>
                  <a:pt x="17675" y="4322"/>
                  <a:pt x="18958" y="7714"/>
                </a:cubicBezTo>
                <a:lnTo>
                  <a:pt x="20901" y="6979"/>
                </a:lnTo>
                <a:cubicBezTo>
                  <a:pt x="19313" y="2779"/>
                  <a:pt x="15290" y="0"/>
                  <a:pt x="10800" y="0"/>
                </a:cubicBezTo>
                <a:cubicBezTo>
                  <a:pt x="6309" y="0"/>
                  <a:pt x="2286" y="2779"/>
                  <a:pt x="698" y="6979"/>
                </a:cubicBezTo>
                <a:close/>
              </a:path>
            </a:pathLst>
          </a:cu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9" name="空心弧 12"/>
          <p:cNvSpPr>
            <a:spLocks noChangeArrowheads="1"/>
          </p:cNvSpPr>
          <p:nvPr/>
        </p:nvSpPr>
        <p:spPr bwMode="auto">
          <a:xfrm rot="16200000">
            <a:off x="1311593" y="1743075"/>
            <a:ext cx="2304574" cy="2304574"/>
          </a:xfrm>
          <a:custGeom>
            <a:avLst/>
            <a:gdLst>
              <a:gd name="G0" fmla="+- 9049 0 0"/>
              <a:gd name="G1" fmla="+- 7945690 0 0"/>
              <a:gd name="G2" fmla="+- 0 0 7945690"/>
              <a:gd name="T0" fmla="*/ 0 256 1"/>
              <a:gd name="T1" fmla="*/ 180 256 1"/>
              <a:gd name="G3" fmla="+- 7945690 T0 T1"/>
              <a:gd name="T2" fmla="*/ 0 256 1"/>
              <a:gd name="T3" fmla="*/ 90 256 1"/>
              <a:gd name="G4" fmla="+- 7945690 T2 T3"/>
              <a:gd name="G5" fmla="*/ G4 2 1"/>
              <a:gd name="T4" fmla="*/ 90 256 1"/>
              <a:gd name="T5" fmla="*/ 0 256 1"/>
              <a:gd name="G6" fmla="+- 7945690 T4 T5"/>
              <a:gd name="G7" fmla="*/ G6 2 1"/>
              <a:gd name="G8" fmla="abs 794569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9049"/>
              <a:gd name="G18" fmla="*/ 9049 1 2"/>
              <a:gd name="G19" fmla="+- G18 5400 0"/>
              <a:gd name="G20" fmla="cos G19 7945690"/>
              <a:gd name="G21" fmla="sin G19 7945690"/>
              <a:gd name="G22" fmla="+- G20 10800 0"/>
              <a:gd name="G23" fmla="+- G21 10800 0"/>
              <a:gd name="G24" fmla="+- 10800 0 G20"/>
              <a:gd name="G25" fmla="+- 9049 10800 0"/>
              <a:gd name="G26" fmla="?: G9 G17 G25"/>
              <a:gd name="G27" fmla="?: G9 0 21600"/>
              <a:gd name="G28" fmla="cos 10800 7945690"/>
              <a:gd name="G29" fmla="sin 10800 7945690"/>
              <a:gd name="G30" fmla="sin 9049 7945690"/>
              <a:gd name="G31" fmla="+- G28 10800 0"/>
              <a:gd name="G32" fmla="+- G29 10800 0"/>
              <a:gd name="G33" fmla="+- G30 10800 0"/>
              <a:gd name="G34" fmla="?: G4 0 G31"/>
              <a:gd name="G35" fmla="?: 7945690 G34 0"/>
              <a:gd name="G36" fmla="?: G6 G35 G31"/>
              <a:gd name="G37" fmla="+- 21600 0 G36"/>
              <a:gd name="G38" fmla="?: G4 0 G33"/>
              <a:gd name="G39" fmla="?: 794569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652 w 21600"/>
              <a:gd name="T15" fmla="*/ 19285 h 21600"/>
              <a:gd name="T16" fmla="*/ 10800 w 21600"/>
              <a:gd name="T17" fmla="*/ 1751 h 21600"/>
              <a:gd name="T18" fmla="*/ 15948 w 21600"/>
              <a:gd name="T19" fmla="*/ 1928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4574"/>
                  <a:pt x="1971" y="18075"/>
                  <a:pt x="5198" y="20033"/>
                </a:cubicBezTo>
                <a:close/>
              </a:path>
            </a:pathLst>
          </a:custGeom>
          <a:solidFill>
            <a:srgbClr val="53C3B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0" name="矩形 13"/>
          <p:cNvSpPr>
            <a:spLocks noChangeArrowheads="1"/>
          </p:cNvSpPr>
          <p:nvPr/>
        </p:nvSpPr>
        <p:spPr bwMode="auto">
          <a:xfrm>
            <a:off x="1598137" y="2685733"/>
            <a:ext cx="1818798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160">
                <a:solidFill>
                  <a:srgbClr val="31859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迭代器</a:t>
            </a:r>
            <a:endParaRPr lang="zh-CN" altLang="en-US" sz="2160">
              <a:solidFill>
                <a:srgbClr val="31859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661" name="组合 14"/>
          <p:cNvGrpSpPr/>
          <p:nvPr/>
        </p:nvGrpSpPr>
        <p:grpSpPr bwMode="auto">
          <a:xfrm>
            <a:off x="4446270" y="1331595"/>
            <a:ext cx="3430429" cy="1046716"/>
            <a:chOff x="0" y="0"/>
            <a:chExt cx="3811400" cy="1161125"/>
          </a:xfrm>
        </p:grpSpPr>
        <p:sp>
          <p:nvSpPr>
            <p:cNvPr id="27662" name="矩形 15"/>
            <p:cNvSpPr>
              <a:spLocks noChangeArrowheads="1"/>
            </p:cNvSpPr>
            <p:nvPr/>
          </p:nvSpPr>
          <p:spPr bwMode="auto">
            <a:xfrm>
              <a:off x="95245" y="72172"/>
              <a:ext cx="358757" cy="229911"/>
            </a:xfrm>
            <a:prstGeom prst="rect">
              <a:avLst/>
            </a:prstGeom>
            <a:solidFill>
              <a:srgbClr val="F4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63" name="TextBox 16"/>
            <p:cNvSpPr>
              <a:spLocks noChangeArrowheads="1"/>
            </p:cNvSpPr>
            <p:nvPr/>
          </p:nvSpPr>
          <p:spPr bwMode="auto">
            <a:xfrm>
              <a:off x="0" y="343308"/>
              <a:ext cx="3811400" cy="817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sz="1400" dirty="0">
                  <a:sym typeface="+mn-ea"/>
                </a:rPr>
                <a:t>迭代</a:t>
              </a:r>
              <a:r>
                <a:rPr lang="zh-CN" sz="1400" dirty="0">
                  <a:sym typeface="+mn-ea"/>
                </a:rPr>
                <a:t>法</a:t>
              </a:r>
              <a:r>
                <a:rPr sz="1400" dirty="0">
                  <a:sym typeface="+mn-ea"/>
                </a:rPr>
                <a:t>是对一系列指令反复执行，每次执行都从迭代变量的原值推出新值的过程</a:t>
              </a:r>
              <a:r>
                <a:rPr lang="zh-CN" sz="1400" dirty="0">
                  <a:sym typeface="+mn-ea"/>
                </a:rPr>
                <a:t>。</a:t>
              </a:r>
              <a:endParaRPr lang="zh-CN" sz="1400" dirty="0">
                <a:sym typeface="+mn-ea"/>
              </a:endParaRPr>
            </a:p>
          </p:txBody>
        </p:sp>
        <p:sp>
          <p:nvSpPr>
            <p:cNvPr id="27664" name="矩形 17"/>
            <p:cNvSpPr>
              <a:spLocks noChangeArrowheads="1"/>
            </p:cNvSpPr>
            <p:nvPr/>
          </p:nvSpPr>
          <p:spPr bwMode="auto">
            <a:xfrm>
              <a:off x="558773" y="0"/>
              <a:ext cx="2020788" cy="4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b="1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迭代法</a:t>
              </a:r>
              <a:endParaRPr lang="zh-CN" altLang="en-US" sz="18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665" name="组合 18"/>
          <p:cNvGrpSpPr/>
          <p:nvPr/>
        </p:nvGrpSpPr>
        <p:grpSpPr bwMode="auto">
          <a:xfrm>
            <a:off x="4446270" y="2401730"/>
            <a:ext cx="3430429" cy="782118"/>
            <a:chOff x="0" y="-44449"/>
            <a:chExt cx="3811399" cy="869003"/>
          </a:xfrm>
        </p:grpSpPr>
        <p:sp>
          <p:nvSpPr>
            <p:cNvPr id="27666" name="矩形 19"/>
            <p:cNvSpPr>
              <a:spLocks noChangeArrowheads="1"/>
            </p:cNvSpPr>
            <p:nvPr/>
          </p:nvSpPr>
          <p:spPr bwMode="auto">
            <a:xfrm>
              <a:off x="95245" y="92989"/>
              <a:ext cx="358757" cy="230264"/>
            </a:xfrm>
            <a:prstGeom prst="rect">
              <a:avLst/>
            </a:prstGeom>
            <a:solidFill>
              <a:srgbClr val="EE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67" name="TextBox 20"/>
            <p:cNvSpPr>
              <a:spLocks noChangeArrowheads="1"/>
            </p:cNvSpPr>
            <p:nvPr/>
          </p:nvSpPr>
          <p:spPr bwMode="auto">
            <a:xfrm>
              <a:off x="0" y="364541"/>
              <a:ext cx="3811399" cy="46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sz="1400" dirty="0">
                  <a:sym typeface="+mn-ea"/>
                </a:rPr>
                <a:t>迭代器是一种使用迭代法遍历集合的对象</a:t>
              </a:r>
              <a:r>
                <a:rPr lang="zh-CN" sz="1400" dirty="0">
                  <a:sym typeface="+mn-ea"/>
                </a:rPr>
                <a:t>。</a:t>
              </a:r>
              <a:endParaRPr lang="zh-CN" sz="1400" dirty="0">
                <a:solidFill>
                  <a:srgbClr val="3F3F3F"/>
                </a:solidFill>
                <a:latin typeface="方正兰亭粗黑_GBK" charset="-122"/>
                <a:sym typeface="+mn-ea"/>
              </a:endParaRPr>
            </a:p>
          </p:txBody>
        </p:sp>
        <p:sp>
          <p:nvSpPr>
            <p:cNvPr id="27668" name="矩形 21"/>
            <p:cNvSpPr>
              <a:spLocks noChangeArrowheads="1"/>
            </p:cNvSpPr>
            <p:nvPr/>
          </p:nvSpPr>
          <p:spPr bwMode="auto">
            <a:xfrm>
              <a:off x="698465" y="-44449"/>
              <a:ext cx="2269660" cy="409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800" b="1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迭代器</a:t>
              </a:r>
              <a:r>
                <a:rPr lang="en-US" altLang="zh-CN" sz="1800" b="1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(Iterator)</a:t>
              </a:r>
              <a:endParaRPr lang="en-US" altLang="zh-CN" sz="18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669" name="组合 22"/>
          <p:cNvGrpSpPr/>
          <p:nvPr/>
        </p:nvGrpSpPr>
        <p:grpSpPr bwMode="auto">
          <a:xfrm>
            <a:off x="4486910" y="3391853"/>
            <a:ext cx="3430429" cy="960786"/>
            <a:chOff x="0" y="0"/>
            <a:chExt cx="3811398" cy="1067045"/>
          </a:xfrm>
        </p:grpSpPr>
        <p:sp>
          <p:nvSpPr>
            <p:cNvPr id="27670" name="矩形 23"/>
            <p:cNvSpPr>
              <a:spLocks noChangeArrowheads="1"/>
            </p:cNvSpPr>
            <p:nvPr/>
          </p:nvSpPr>
          <p:spPr bwMode="auto">
            <a:xfrm>
              <a:off x="95245" y="59234"/>
              <a:ext cx="358757" cy="230264"/>
            </a:xfrm>
            <a:prstGeom prst="rect">
              <a:avLst/>
            </a:prstGeom>
            <a:solidFill>
              <a:srgbClr val="53C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71" name="TextBox 24"/>
            <p:cNvSpPr>
              <a:spLocks noChangeArrowheads="1"/>
            </p:cNvSpPr>
            <p:nvPr/>
          </p:nvSpPr>
          <p:spPr bwMode="auto">
            <a:xfrm>
              <a:off x="0" y="330786"/>
              <a:ext cx="3811398" cy="736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lang="en-US" altLang="zh-CN" sz="1400" dirty="0">
                  <a:sym typeface="+mn-ea"/>
                </a:rPr>
                <a:t>java </a:t>
              </a:r>
              <a:r>
                <a:rPr lang="zh-CN" altLang="en-US" sz="1400" dirty="0">
                  <a:sym typeface="+mn-ea"/>
                </a:rPr>
                <a:t>集合</a:t>
              </a:r>
              <a:r>
                <a:rPr lang="en-US" altLang="zh-CN" sz="1400" dirty="0">
                  <a:sym typeface="+mn-ea"/>
                </a:rPr>
                <a:t>框架的顶级接口</a:t>
              </a:r>
              <a:r>
                <a:rPr lang="zh-CN" altLang="en-US" sz="1400" dirty="0">
                  <a:sym typeface="+mn-ea"/>
                </a:rPr>
                <a:t>。</a:t>
              </a:r>
              <a:endParaRPr lang="zh-CN" altLang="en-US" sz="1080" dirty="0">
                <a:sym typeface="+mn-ea"/>
              </a:endParaRPr>
            </a:p>
            <a:p>
              <a:pPr>
                <a:lnSpc>
                  <a:spcPct val="150000"/>
                </a:lnSpc>
              </a:pPr>
              <a:endParaRPr lang="zh-CN" altLang="en-US" sz="108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27672" name="矩形 25"/>
            <p:cNvSpPr>
              <a:spLocks noChangeArrowheads="1"/>
            </p:cNvSpPr>
            <p:nvPr/>
          </p:nvSpPr>
          <p:spPr bwMode="auto">
            <a:xfrm>
              <a:off x="558772" y="0"/>
              <a:ext cx="2020787" cy="409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b="1">
                  <a:solidFill>
                    <a:srgbClr val="3F3F3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Iterable接口</a:t>
              </a:r>
              <a:endParaRPr lang="zh-CN" altLang="en-US" sz="18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dirty="0" smtClean="0">
                <a:sym typeface="+mn-ea"/>
              </a:rPr>
              <a:t>什么是</a:t>
            </a:r>
            <a:r>
              <a:rPr lang="zh-CN" altLang="en-US" sz="2000" dirty="0" smtClean="0">
                <a:sym typeface="+mn-ea"/>
              </a:rPr>
              <a:t>迭代器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(Iterator)</a:t>
            </a:r>
            <a:endParaRPr lang="zh-CN" altLang="en-US" sz="2000" dirty="0" smtClean="0">
              <a:latin typeface="+mn-ea"/>
              <a:ea typeface="+mn-ea"/>
              <a:sym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25" name="" r:id="rId1" imgW="1176338" imgH="990600"/>
        </mc:Choice>
        <mc:Fallback>
          <p:control name="" r:id="rId1" imgW="1176338" imgH="990600">
            <p:pic>
              <p:nvPicPr>
                <p:cNvPr id="0" name="Host Control  1024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41525" y="2401888"/>
                  <a:ext cx="1176338" cy="990600"/>
                </a:xfrm>
                <a:prstGeom prst="rect">
                  <a:avLst/>
                </a:prstGeom>
              </p:spPr>
            </p:pic>
          </p:control>
        </mc:Fallback>
      </mc:AlternateContent>
    </p:controls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75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75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75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  <a:ea typeface="+mn-ea"/>
                <a:sym typeface="+mn-ea"/>
              </a:rPr>
              <a:t>Iterator</a:t>
            </a:r>
            <a:r>
              <a:rPr lang="zh-CN" altLang="en-US" sz="2000" dirty="0" smtClean="0">
                <a:sym typeface="+mn-ea"/>
              </a:rPr>
              <a:t>接口</a:t>
            </a:r>
            <a:r>
              <a:rPr lang="zh-CN" altLang="en-US" sz="2000" dirty="0" smtClean="0"/>
              <a:t>常用方法</a:t>
            </a:r>
            <a:endParaRPr lang="zh-CN" altLang="en-US" sz="3200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258888" y="1600200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10" y="1642745"/>
            <a:ext cx="6840855" cy="768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2409825"/>
            <a:ext cx="6851650" cy="76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/>
            <a:r>
              <a:rPr lang="zh-CN" altLang="en-US" sz="2000" dirty="0" smtClean="0">
                <a:latin typeface="+mn-ea"/>
                <a:ea typeface="+mn-ea"/>
              </a:rPr>
              <a:t>Iterator</a:t>
            </a:r>
            <a:r>
              <a:rPr lang="zh-CN" altLang="en-US" dirty="0" smtClean="0"/>
              <a:t>迭代器应用</a:t>
            </a:r>
            <a:endParaRPr lang="zh-CN" altLang="en-US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步骤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1800" dirty="0">
                <a:sym typeface="+mn-ea"/>
              </a:rPr>
              <a:t>调用</a:t>
            </a:r>
            <a:r>
              <a:rPr lang="en-US" altLang="zh-CN" sz="1800" dirty="0">
                <a:sym typeface="+mn-ea"/>
              </a:rPr>
              <a:t>Iterator()</a:t>
            </a:r>
            <a:r>
              <a:rPr lang="zh-CN" altLang="en-US" sz="1800" dirty="0">
                <a:sym typeface="+mn-ea"/>
              </a:rPr>
              <a:t>得到一个指向集合序列第一个元素的迭代器；</a:t>
            </a:r>
            <a:endParaRPr lang="en-US" altLang="zh-CN" sz="1800" dirty="0" smtClean="0"/>
          </a:p>
          <a:p>
            <a:pPr lvl="1"/>
            <a:r>
              <a:rPr lang="zh-CN" altLang="en-US" sz="1800" dirty="0" smtClean="0">
                <a:sym typeface="+mn-ea"/>
              </a:rPr>
              <a:t>用循环调用</a:t>
            </a:r>
            <a:r>
              <a:rPr lang="en-US" altLang="zh-CN" sz="1800" dirty="0" smtClean="0">
                <a:sym typeface="+mn-ea"/>
              </a:rPr>
              <a:t>hasNext()</a:t>
            </a:r>
            <a:r>
              <a:rPr lang="zh-CN" altLang="en-US" sz="1800" dirty="0" smtClean="0">
                <a:sym typeface="+mn-ea"/>
              </a:rPr>
              <a:t>方法，如果有元素，返回</a:t>
            </a:r>
            <a:r>
              <a:rPr lang="en-US" altLang="zh-CN" sz="1800" dirty="0" smtClean="0">
                <a:sym typeface="+mn-ea"/>
              </a:rPr>
              <a:t>true</a:t>
            </a:r>
            <a:r>
              <a:rPr lang="zh-CN" altLang="en-US" sz="1800" dirty="0" smtClean="0">
                <a:sym typeface="+mn-ea"/>
              </a:rPr>
              <a:t>；</a:t>
            </a:r>
            <a:endParaRPr lang="zh-CN" altLang="en-US" sz="1800" dirty="0" smtClean="0">
              <a:sym typeface="+mn-ea"/>
            </a:endParaRPr>
          </a:p>
          <a:p>
            <a:pPr lvl="1"/>
            <a:r>
              <a:rPr lang="zh-CN" altLang="en-US" sz="1800" dirty="0" smtClean="0">
                <a:sym typeface="+mn-ea"/>
              </a:rPr>
              <a:t>在循环中，使用</a:t>
            </a:r>
            <a:r>
              <a:rPr lang="en-US" altLang="zh-CN" sz="1800" dirty="0" smtClean="0">
                <a:sym typeface="+mn-ea"/>
              </a:rPr>
              <a:t>next()</a:t>
            </a:r>
            <a:r>
              <a:rPr lang="zh-CN" altLang="en-US" sz="1800" dirty="0" smtClean="0">
                <a:sym typeface="+mn-ea"/>
              </a:rPr>
              <a:t>方法获得集合的下一个元素；</a:t>
            </a:r>
            <a:endParaRPr lang="zh-CN" altLang="en-US" sz="1800" dirty="0" smtClean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1514475" y="2785745"/>
            <a:ext cx="5969635" cy="166988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ArrayList dogs = new ArrayList&lt;Dog&gt;();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Iterator&lt;Dog&gt; it=dogs.iterator();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while(it.hasNext()){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System.out.println(it.next());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}</a:t>
            </a:r>
            <a:endParaRPr lang="en-US" altLang="zh-CN" sz="1400"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/>
            <a:r>
              <a:rPr lang="zh-CN" altLang="en-US" sz="2000" dirty="0" smtClean="0">
                <a:latin typeface="+mn-ea"/>
                <a:ea typeface="+mn-ea"/>
              </a:rPr>
              <a:t>Iterator</a:t>
            </a:r>
            <a:r>
              <a:rPr lang="zh-CN" altLang="en-US" dirty="0" smtClean="0">
                <a:sym typeface="+mn-ea"/>
              </a:rPr>
              <a:t>迭代器</a:t>
            </a:r>
            <a:r>
              <a:rPr lang="zh-CN" altLang="en-US" sz="2000" dirty="0" smtClean="0"/>
              <a:t>应用</a:t>
            </a:r>
            <a:endParaRPr lang="zh-CN" altLang="en-US" sz="2000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流程图: 过程 1"/>
          <p:cNvSpPr/>
          <p:nvPr/>
        </p:nvSpPr>
        <p:spPr>
          <a:xfrm>
            <a:off x="1945640" y="833755"/>
            <a:ext cx="1921510" cy="294005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调用</a:t>
            </a: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Iterator()</a:t>
            </a:r>
            <a:r>
              <a: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获得迭代器</a:t>
            </a: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it</a:t>
            </a:r>
            <a:endParaRPr kumimoji="0" lang="en-US" altLang="zh-CN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箭头连接符 3"/>
          <p:cNvCxnSpPr>
            <a:stCxn id="2" idx="2"/>
            <a:endCxn id="5" idx="0"/>
          </p:cNvCxnSpPr>
          <p:nvPr/>
        </p:nvCxnSpPr>
        <p:spPr>
          <a:xfrm>
            <a:off x="2906395" y="1127760"/>
            <a:ext cx="11430" cy="3232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流程图: 决策 4"/>
          <p:cNvSpPr/>
          <p:nvPr/>
        </p:nvSpPr>
        <p:spPr>
          <a:xfrm>
            <a:off x="1911350" y="1450975"/>
            <a:ext cx="2012950" cy="576580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it.hasNext()</a:t>
            </a:r>
            <a:endParaRPr kumimoji="0" lang="en-US" altLang="zh-CN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箭头连接符 6"/>
          <p:cNvCxnSpPr>
            <a:stCxn id="5" idx="2"/>
          </p:cNvCxnSpPr>
          <p:nvPr/>
        </p:nvCxnSpPr>
        <p:spPr>
          <a:xfrm>
            <a:off x="2917825" y="2027555"/>
            <a:ext cx="8255" cy="215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流程图: 过程 7"/>
          <p:cNvSpPr/>
          <p:nvPr/>
        </p:nvSpPr>
        <p:spPr>
          <a:xfrm>
            <a:off x="1961515" y="2243455"/>
            <a:ext cx="1921510" cy="286385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zh-CN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调用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next()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获得当前对象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dog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926080" y="2529840"/>
            <a:ext cx="0" cy="25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流程图: 决策 10"/>
          <p:cNvSpPr/>
          <p:nvPr/>
        </p:nvSpPr>
        <p:spPr>
          <a:xfrm>
            <a:off x="1729740" y="2784475"/>
            <a:ext cx="2364740" cy="425450"/>
          </a:xfrm>
          <a:prstGeom prst="flowChartDecisio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dog</a:t>
            </a:r>
            <a:r>
              <a:rPr kumimoji="0" lang="zh-CN" altLang="en-US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等于</a:t>
            </a: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yayaDog</a:t>
            </a: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926080" y="3209925"/>
            <a:ext cx="8890" cy="329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流程图: 过程 16"/>
          <p:cNvSpPr/>
          <p:nvPr/>
        </p:nvSpPr>
        <p:spPr>
          <a:xfrm>
            <a:off x="2056130" y="3539490"/>
            <a:ext cx="1826895" cy="286385"/>
          </a:xfrm>
          <a:prstGeom prst="flowChart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zh-CN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删除</a:t>
            </a:r>
            <a:r>
              <a: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yaya</a:t>
            </a:r>
            <a:r>
              <a: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狗狗元素</a:t>
            </a:r>
            <a:endParaRPr kumimoji="0" lang="zh-CN" altLang="en-US" sz="1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2915920" y="3827780"/>
            <a:ext cx="10160" cy="5441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肘形连接符 27"/>
          <p:cNvCxnSpPr/>
          <p:nvPr/>
        </p:nvCxnSpPr>
        <p:spPr>
          <a:xfrm rot="16200000" flipV="1">
            <a:off x="333375" y="2531745"/>
            <a:ext cx="3384550" cy="1800225"/>
          </a:xfrm>
          <a:prstGeom prst="bentConnector3">
            <a:avLst>
              <a:gd name="adj1" fmla="val 2263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直接箭头连接符 28"/>
          <p:cNvCxnSpPr>
            <a:endCxn id="5" idx="1"/>
          </p:cNvCxnSpPr>
          <p:nvPr/>
        </p:nvCxnSpPr>
        <p:spPr>
          <a:xfrm>
            <a:off x="1125855" y="1739265"/>
            <a:ext cx="78549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0" name="肘形连接符 29"/>
          <p:cNvCxnSpPr/>
          <p:nvPr/>
        </p:nvCxnSpPr>
        <p:spPr>
          <a:xfrm flipH="1">
            <a:off x="2934970" y="2997200"/>
            <a:ext cx="1051560" cy="2125980"/>
          </a:xfrm>
          <a:prstGeom prst="bentConnector4">
            <a:avLst>
              <a:gd name="adj1" fmla="val -22645"/>
              <a:gd name="adj2" fmla="val 7114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34" name="直接连接符 33"/>
          <p:cNvCxnSpPr/>
          <p:nvPr/>
        </p:nvCxnSpPr>
        <p:spPr>
          <a:xfrm flipH="1">
            <a:off x="2926080" y="4835525"/>
            <a:ext cx="1800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肘形连接符 34"/>
          <p:cNvCxnSpPr>
            <a:stCxn id="5" idx="3"/>
          </p:cNvCxnSpPr>
          <p:nvPr/>
        </p:nvCxnSpPr>
        <p:spPr>
          <a:xfrm>
            <a:off x="3924300" y="1739265"/>
            <a:ext cx="802005" cy="30962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文本框 35"/>
          <p:cNvSpPr txBox="1"/>
          <p:nvPr/>
        </p:nvSpPr>
        <p:spPr>
          <a:xfrm>
            <a:off x="2934970" y="2012950"/>
            <a:ext cx="488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true</a:t>
            </a:r>
            <a:endParaRPr lang="en-US" altLang="zh-CN" sz="1000"/>
          </a:p>
        </p:txBody>
      </p:sp>
      <p:sp>
        <p:nvSpPr>
          <p:cNvPr id="37" name="文本框 36"/>
          <p:cNvSpPr txBox="1"/>
          <p:nvPr/>
        </p:nvSpPr>
        <p:spPr>
          <a:xfrm>
            <a:off x="2934970" y="3209925"/>
            <a:ext cx="488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true</a:t>
            </a:r>
            <a:endParaRPr lang="en-US" altLang="zh-CN" sz="1000"/>
          </a:p>
        </p:txBody>
      </p:sp>
      <p:sp>
        <p:nvSpPr>
          <p:cNvPr id="38" name="文本框 37"/>
          <p:cNvSpPr txBox="1"/>
          <p:nvPr/>
        </p:nvSpPr>
        <p:spPr>
          <a:xfrm>
            <a:off x="3924300" y="1494155"/>
            <a:ext cx="488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false</a:t>
            </a:r>
            <a:endParaRPr lang="en-US" altLang="zh-CN" sz="1000"/>
          </a:p>
        </p:txBody>
      </p:sp>
      <p:sp>
        <p:nvSpPr>
          <p:cNvPr id="39" name="文本框 38"/>
          <p:cNvSpPr txBox="1"/>
          <p:nvPr/>
        </p:nvSpPr>
        <p:spPr>
          <a:xfrm>
            <a:off x="3924300" y="2752090"/>
            <a:ext cx="4889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false</a:t>
            </a:r>
            <a:endParaRPr lang="en-US" altLang="zh-CN" sz="1000"/>
          </a:p>
        </p:txBody>
      </p:sp>
      <p:sp>
        <p:nvSpPr>
          <p:cNvPr id="6" name="文本框 5"/>
          <p:cNvSpPr txBox="1"/>
          <p:nvPr/>
        </p:nvSpPr>
        <p:spPr>
          <a:xfrm>
            <a:off x="520700" y="1127760"/>
            <a:ext cx="117221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</a:rPr>
              <a:t>流程图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92700" y="1069975"/>
            <a:ext cx="142621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</a:rPr>
              <a:t>代码实现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779780" y="1417320"/>
            <a:ext cx="7677150" cy="3673334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public static void main(String[] args) 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ArrayList&lt;Dog&gt; dogs=new ArrayList&lt;Dog&gt;();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Dog yayaDog=new Dog("</a:t>
            </a:r>
            <a:r>
              <a:rPr lang="zh-CN" altLang="en-US" sz="1400" dirty="0">
                <a:sym typeface="+mn-ea"/>
              </a:rPr>
              <a:t>亚亚</a:t>
            </a:r>
            <a:r>
              <a:rPr lang="en-US" altLang="zh-CN" sz="1400" dirty="0">
                <a:sym typeface="+mn-ea"/>
              </a:rPr>
              <a:t>","雪娜瑞");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dogs.add(yayaDog);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System.out.println("集合中的狗狗数量是"+dogs.size()+"个");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Iterator&lt;Dog&gt; it=dogs.iterator&lt;Dog&gt;();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while(it.hasNext()){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	Dog dog=it.next();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	if(dog.getName().equals(yayaDog.getName())){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		it.remove();	}	}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		System.out.println("成功将亚亚的信息删除");}</a:t>
            </a:r>
            <a:endParaRPr lang="en-US" altLang="zh-CN" sz="1400" dirty="0"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7725" y="3505200"/>
            <a:ext cx="2529840" cy="1619250"/>
          </a:xfrm>
          <a:prstGeom prst="rect">
            <a:avLst/>
          </a:prstGeom>
        </p:spPr>
      </p:pic>
      <p:sp>
        <p:nvSpPr>
          <p:cNvPr id="21519" name="Rectangle 34"/>
          <p:cNvSpPr/>
          <p:nvPr/>
        </p:nvSpPr>
        <p:spPr>
          <a:xfrm>
            <a:off x="2815590" y="3137535"/>
            <a:ext cx="1784985" cy="26479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1" name="AutoShape 8"/>
          <p:cNvSpPr>
            <a:spLocks noChangeArrowheads="1"/>
          </p:cNvSpPr>
          <p:nvPr/>
        </p:nvSpPr>
        <p:spPr bwMode="auto">
          <a:xfrm>
            <a:off x="5008880" y="2997044"/>
            <a:ext cx="1622264" cy="408144"/>
          </a:xfrm>
          <a:prstGeom prst="wedgeRoundRectCallout">
            <a:avLst>
              <a:gd name="adj1" fmla="val -51148"/>
              <a:gd name="adj2" fmla="val -8139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调用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Iterator()</a:t>
            </a:r>
            <a:endParaRPr kumimoji="0" lang="en-US" altLang="zh-CN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1515" name="直接箭头连接符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512945" y="3107690"/>
            <a:ext cx="496570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 34"/>
          <p:cNvSpPr/>
          <p:nvPr/>
        </p:nvSpPr>
        <p:spPr>
          <a:xfrm>
            <a:off x="1911350" y="4297045"/>
            <a:ext cx="1389380" cy="31051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3583305" y="4247650"/>
            <a:ext cx="2409825" cy="408170"/>
          </a:xfrm>
          <a:prstGeom prst="wedgeRoundRectCallout">
            <a:avLst>
              <a:gd name="adj1" fmla="val -51148"/>
              <a:gd name="adj2" fmla="val -8139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调用迭代器删除方法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6" name="直接箭头连接符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237865" y="4297045"/>
            <a:ext cx="495935" cy="358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3" grpId="0" bldLvl="0" animBg="1"/>
      <p:bldP spid="21519" grpId="0" bldLvl="0" animBg="1"/>
      <p:bldP spid="21511" grpId="0" bldLvl="0" animBg="1"/>
      <p:bldP spid="14" grpId="0" bldLvl="0" animBg="1"/>
      <p:bldP spid="16" grpId="0" bldLvl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latin typeface="+mn-ea"/>
                <a:ea typeface="+mn-ea"/>
                <a:sym typeface="+mn-ea"/>
              </a:rPr>
              <a:t>Iterator</a:t>
            </a:r>
            <a:r>
              <a:rPr lang="zh-CN" altLang="en-US" dirty="0" smtClean="0">
                <a:sym typeface="+mn-ea"/>
              </a:rPr>
              <a:t>迭代器应用</a:t>
            </a:r>
            <a:endParaRPr lang="zh-CN" altLang="en-US" sz="2000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删除原理分析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1335405" y="1669415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77305" y="1669415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43785" y="1669415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52165" y="1669415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360545" y="1669415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68925" y="1669415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1656715" y="1727835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2050"/>
          <p:cNvSpPr/>
          <p:nvPr/>
        </p:nvSpPr>
        <p:spPr bwMode="auto">
          <a:xfrm>
            <a:off x="2665095" y="1727835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2050"/>
          <p:cNvSpPr/>
          <p:nvPr/>
        </p:nvSpPr>
        <p:spPr bwMode="auto">
          <a:xfrm>
            <a:off x="3672840" y="1727835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 2050"/>
          <p:cNvSpPr/>
          <p:nvPr/>
        </p:nvSpPr>
        <p:spPr bwMode="auto">
          <a:xfrm>
            <a:off x="4681220" y="1727835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 2050"/>
          <p:cNvSpPr/>
          <p:nvPr/>
        </p:nvSpPr>
        <p:spPr bwMode="auto">
          <a:xfrm>
            <a:off x="5690235" y="1721485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 2050"/>
          <p:cNvSpPr/>
          <p:nvPr/>
        </p:nvSpPr>
        <p:spPr bwMode="auto">
          <a:xfrm>
            <a:off x="6697980" y="1727835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672840" y="1209040"/>
            <a:ext cx="159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size()</a:t>
            </a:r>
            <a:endParaRPr lang="en-US" altLang="zh-CN" sz="2400"/>
          </a:p>
        </p:txBody>
      </p:sp>
      <p:sp>
        <p:nvSpPr>
          <p:cNvPr id="32" name="文本框 31"/>
          <p:cNvSpPr txBox="1"/>
          <p:nvPr/>
        </p:nvSpPr>
        <p:spPr>
          <a:xfrm>
            <a:off x="1334770" y="1209040"/>
            <a:ext cx="159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集合长度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55995" y="1209040"/>
            <a:ext cx="159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6</a:t>
            </a:r>
            <a:endParaRPr lang="en-US" altLang="zh-CN" sz="2400"/>
          </a:p>
        </p:txBody>
      </p:sp>
      <p:sp>
        <p:nvSpPr>
          <p:cNvPr id="34" name="矩形 33"/>
          <p:cNvSpPr/>
          <p:nvPr/>
        </p:nvSpPr>
        <p:spPr>
          <a:xfrm>
            <a:off x="133540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7730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4378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35216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6054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36892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 2050"/>
          <p:cNvSpPr/>
          <p:nvPr/>
        </p:nvSpPr>
        <p:spPr bwMode="auto">
          <a:xfrm>
            <a:off x="1656715" y="3168650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 2050"/>
          <p:cNvSpPr/>
          <p:nvPr/>
        </p:nvSpPr>
        <p:spPr bwMode="auto">
          <a:xfrm>
            <a:off x="2665095" y="3168650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 2050"/>
          <p:cNvSpPr/>
          <p:nvPr/>
        </p:nvSpPr>
        <p:spPr bwMode="auto">
          <a:xfrm>
            <a:off x="3672840" y="3168650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 2050"/>
          <p:cNvSpPr/>
          <p:nvPr/>
        </p:nvSpPr>
        <p:spPr bwMode="auto">
          <a:xfrm>
            <a:off x="4681220" y="3168650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 2050"/>
          <p:cNvSpPr/>
          <p:nvPr/>
        </p:nvSpPr>
        <p:spPr bwMode="auto">
          <a:xfrm>
            <a:off x="5690235" y="3162300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 2050"/>
          <p:cNvSpPr/>
          <p:nvPr/>
        </p:nvSpPr>
        <p:spPr bwMode="auto">
          <a:xfrm>
            <a:off x="6697980" y="3168650"/>
            <a:ext cx="366395" cy="38735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手指"/>
          <p:cNvSpPr/>
          <p:nvPr/>
        </p:nvSpPr>
        <p:spPr bwMode="auto">
          <a:xfrm>
            <a:off x="1409700" y="3777615"/>
            <a:ext cx="861060" cy="820420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12265" y="4165600"/>
            <a:ext cx="5092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head</a:t>
            </a:r>
            <a:endParaRPr lang="en-US" altLang="zh-CN" sz="1000"/>
          </a:p>
        </p:txBody>
      </p:sp>
      <p:sp>
        <p:nvSpPr>
          <p:cNvPr id="48" name="手指"/>
          <p:cNvSpPr/>
          <p:nvPr/>
        </p:nvSpPr>
        <p:spPr bwMode="auto">
          <a:xfrm>
            <a:off x="3603625" y="3777615"/>
            <a:ext cx="861060" cy="820420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72840" y="4165600"/>
            <a:ext cx="7918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current</a:t>
            </a:r>
            <a:endParaRPr lang="en-US" altLang="zh-CN" sz="1000"/>
          </a:p>
        </p:txBody>
      </p:sp>
      <p:sp>
        <p:nvSpPr>
          <p:cNvPr id="50" name="手指"/>
          <p:cNvSpPr/>
          <p:nvPr/>
        </p:nvSpPr>
        <p:spPr bwMode="auto">
          <a:xfrm>
            <a:off x="7505700" y="3777615"/>
            <a:ext cx="861060" cy="820420"/>
          </a:xfrm>
          <a:custGeom>
            <a:avLst/>
            <a:gdLst>
              <a:gd name="T0" fmla="*/ 685944 w 3757"/>
              <a:gd name="T1" fmla="*/ 152336 h 4727"/>
              <a:gd name="T2" fmla="*/ 711364 w 3757"/>
              <a:gd name="T3" fmla="*/ 774171 h 4727"/>
              <a:gd name="T4" fmla="*/ 731942 w 3757"/>
              <a:gd name="T5" fmla="*/ 807620 h 4727"/>
              <a:gd name="T6" fmla="*/ 772292 w 3757"/>
              <a:gd name="T7" fmla="*/ 799157 h 4727"/>
              <a:gd name="T8" fmla="*/ 794484 w 3757"/>
              <a:gd name="T9" fmla="*/ 637955 h 4727"/>
              <a:gd name="T10" fmla="*/ 802958 w 3757"/>
              <a:gd name="T11" fmla="*/ 600476 h 4727"/>
              <a:gd name="T12" fmla="*/ 873973 w 3757"/>
              <a:gd name="T13" fmla="*/ 568236 h 4727"/>
              <a:gd name="T14" fmla="*/ 944182 w 3757"/>
              <a:gd name="T15" fmla="*/ 572669 h 4727"/>
              <a:gd name="T16" fmla="*/ 983321 w 3757"/>
              <a:gd name="T17" fmla="*/ 725407 h 4727"/>
              <a:gd name="T18" fmla="*/ 1005110 w 3757"/>
              <a:gd name="T19" fmla="*/ 762484 h 4727"/>
              <a:gd name="T20" fmla="*/ 1039407 w 3757"/>
              <a:gd name="T21" fmla="*/ 747572 h 4727"/>
              <a:gd name="T22" fmla="*/ 1070476 w 3757"/>
              <a:gd name="T23" fmla="*/ 657300 h 4727"/>
              <a:gd name="T24" fmla="*/ 1121317 w 3757"/>
              <a:gd name="T25" fmla="*/ 642791 h 4727"/>
              <a:gd name="T26" fmla="*/ 1206051 w 3757"/>
              <a:gd name="T27" fmla="*/ 666166 h 4727"/>
              <a:gd name="T28" fmla="*/ 1235909 w 3757"/>
              <a:gd name="T29" fmla="*/ 709287 h 4727"/>
              <a:gd name="T30" fmla="*/ 1214928 w 3757"/>
              <a:gd name="T31" fmla="*/ 812859 h 4727"/>
              <a:gd name="T32" fmla="*/ 1217752 w 3757"/>
              <a:gd name="T33" fmla="*/ 863638 h 4727"/>
              <a:gd name="T34" fmla="*/ 1263751 w 3757"/>
              <a:gd name="T35" fmla="*/ 823740 h 4727"/>
              <a:gd name="T36" fmla="*/ 1315802 w 3757"/>
              <a:gd name="T37" fmla="*/ 806411 h 4727"/>
              <a:gd name="T38" fmla="*/ 1381572 w 3757"/>
              <a:gd name="T39" fmla="*/ 843487 h 4727"/>
              <a:gd name="T40" fmla="*/ 1394080 w 3757"/>
              <a:gd name="T41" fmla="*/ 903132 h 4727"/>
              <a:gd name="T42" fmla="*/ 648015 w 3757"/>
              <a:gd name="T43" fmla="*/ 1562850 h 4727"/>
              <a:gd name="T44" fmla="*/ 527773 w 3757"/>
              <a:gd name="T45" fmla="*/ 1450411 h 4727"/>
              <a:gd name="T46" fmla="*/ 146469 w 3757"/>
              <a:gd name="T47" fmla="*/ 1083275 h 4727"/>
              <a:gd name="T48" fmla="*/ 124680 w 3757"/>
              <a:gd name="T49" fmla="*/ 991390 h 4727"/>
              <a:gd name="T50" fmla="*/ 165837 w 3757"/>
              <a:gd name="T51" fmla="*/ 939805 h 4727"/>
              <a:gd name="T52" fmla="*/ 213046 w 3757"/>
              <a:gd name="T53" fmla="*/ 926506 h 4727"/>
              <a:gd name="T54" fmla="*/ 452723 w 3757"/>
              <a:gd name="T55" fmla="*/ 1089723 h 4727"/>
              <a:gd name="T56" fmla="*/ 491862 w 3757"/>
              <a:gd name="T57" fmla="*/ 1099798 h 4727"/>
              <a:gd name="T58" fmla="*/ 517282 w 3757"/>
              <a:gd name="T59" fmla="*/ 1049422 h 4727"/>
              <a:gd name="T60" fmla="*/ 524142 w 3757"/>
              <a:gd name="T61" fmla="*/ 215607 h 4727"/>
              <a:gd name="T62" fmla="*/ 569333 w 3757"/>
              <a:gd name="T63" fmla="*/ 133394 h 4727"/>
              <a:gd name="T64" fmla="*/ 608473 w 3757"/>
              <a:gd name="T65" fmla="*/ 0 h 4727"/>
              <a:gd name="T66" fmla="*/ 500336 w 3757"/>
              <a:gd name="T67" fmla="*/ 33852 h 4727"/>
              <a:gd name="T68" fmla="*/ 429724 w 3757"/>
              <a:gd name="T69" fmla="*/ 109214 h 4727"/>
              <a:gd name="T70" fmla="*/ 403496 w 3757"/>
              <a:gd name="T71" fmla="*/ 218025 h 4727"/>
              <a:gd name="T72" fmla="*/ 309885 w 3757"/>
              <a:gd name="T73" fmla="*/ 829785 h 4727"/>
              <a:gd name="T74" fmla="*/ 213046 w 3757"/>
              <a:gd name="T75" fmla="*/ 806008 h 4727"/>
              <a:gd name="T76" fmla="*/ 102892 w 3757"/>
              <a:gd name="T77" fmla="*/ 836636 h 4727"/>
              <a:gd name="T78" fmla="*/ 25824 w 3757"/>
              <a:gd name="T79" fmla="*/ 917237 h 4727"/>
              <a:gd name="T80" fmla="*/ 0 w 3757"/>
              <a:gd name="T81" fmla="*/ 1026451 h 4727"/>
              <a:gd name="T82" fmla="*/ 33490 w 3757"/>
              <a:gd name="T83" fmla="*/ 1133247 h 4727"/>
              <a:gd name="T84" fmla="*/ 398654 w 3757"/>
              <a:gd name="T85" fmla="*/ 1478622 h 4727"/>
              <a:gd name="T86" fmla="*/ 514458 w 3757"/>
              <a:gd name="T87" fmla="*/ 1612419 h 4727"/>
              <a:gd name="T88" fmla="*/ 1486884 w 3757"/>
              <a:gd name="T89" fmla="*/ 1036526 h 4727"/>
              <a:gd name="T90" fmla="*/ 1515936 w 3757"/>
              <a:gd name="T91" fmla="*/ 881370 h 4727"/>
              <a:gd name="T92" fmla="*/ 1498586 w 3757"/>
              <a:gd name="T93" fmla="*/ 803993 h 4727"/>
              <a:gd name="T94" fmla="*/ 1432009 w 3757"/>
              <a:gd name="T95" fmla="*/ 729840 h 4727"/>
              <a:gd name="T96" fmla="*/ 1352116 w 3757"/>
              <a:gd name="T97" fmla="*/ 672614 h 4727"/>
              <a:gd name="T98" fmla="*/ 1316609 w 3757"/>
              <a:gd name="T99" fmla="*/ 602894 h 4727"/>
              <a:gd name="T100" fmla="*/ 1240348 w 3757"/>
              <a:gd name="T101" fmla="*/ 548085 h 4727"/>
              <a:gd name="T102" fmla="*/ 1126965 w 3757"/>
              <a:gd name="T103" fmla="*/ 521890 h 4727"/>
              <a:gd name="T104" fmla="*/ 1043038 w 3757"/>
              <a:gd name="T105" fmla="*/ 494889 h 4727"/>
              <a:gd name="T106" fmla="*/ 918761 w 3757"/>
              <a:gd name="T107" fmla="*/ 446125 h 4727"/>
              <a:gd name="T108" fmla="*/ 829589 w 3757"/>
              <a:gd name="T109" fmla="*/ 208756 h 4727"/>
              <a:gd name="T110" fmla="*/ 810221 w 3757"/>
              <a:gd name="T111" fmla="*/ 124125 h 4727"/>
              <a:gd name="T112" fmla="*/ 741626 w 3757"/>
              <a:gd name="T113" fmla="*/ 39897 h 4727"/>
              <a:gd name="T114" fmla="*/ 637524 w 3757"/>
              <a:gd name="T115" fmla="*/ 806 h 472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757" h="4727">
                <a:moveTo>
                  <a:pt x="1527" y="299"/>
                </a:moveTo>
                <a:lnTo>
                  <a:pt x="1527" y="299"/>
                </a:lnTo>
                <a:lnTo>
                  <a:pt x="1550" y="300"/>
                </a:lnTo>
                <a:lnTo>
                  <a:pt x="1572" y="303"/>
                </a:lnTo>
                <a:lnTo>
                  <a:pt x="1593" y="308"/>
                </a:lnTo>
                <a:lnTo>
                  <a:pt x="1614" y="316"/>
                </a:lnTo>
                <a:lnTo>
                  <a:pt x="1634" y="325"/>
                </a:lnTo>
                <a:lnTo>
                  <a:pt x="1653" y="336"/>
                </a:lnTo>
                <a:lnTo>
                  <a:pt x="1670" y="349"/>
                </a:lnTo>
                <a:lnTo>
                  <a:pt x="1686" y="363"/>
                </a:lnTo>
                <a:lnTo>
                  <a:pt x="1700" y="378"/>
                </a:lnTo>
                <a:lnTo>
                  <a:pt x="1714" y="395"/>
                </a:lnTo>
                <a:lnTo>
                  <a:pt x="1726" y="413"/>
                </a:lnTo>
                <a:lnTo>
                  <a:pt x="1736" y="432"/>
                </a:lnTo>
                <a:lnTo>
                  <a:pt x="1744" y="453"/>
                </a:lnTo>
                <a:lnTo>
                  <a:pt x="1750" y="474"/>
                </a:lnTo>
                <a:lnTo>
                  <a:pt x="1754" y="497"/>
                </a:lnTo>
                <a:lnTo>
                  <a:pt x="1756" y="519"/>
                </a:lnTo>
                <a:lnTo>
                  <a:pt x="1762" y="1907"/>
                </a:lnTo>
                <a:lnTo>
                  <a:pt x="1763" y="1921"/>
                </a:lnTo>
                <a:lnTo>
                  <a:pt x="1764" y="1932"/>
                </a:lnTo>
                <a:lnTo>
                  <a:pt x="1766" y="1943"/>
                </a:lnTo>
                <a:lnTo>
                  <a:pt x="1769" y="1952"/>
                </a:lnTo>
                <a:lnTo>
                  <a:pt x="1772" y="1962"/>
                </a:lnTo>
                <a:lnTo>
                  <a:pt x="1776" y="1970"/>
                </a:lnTo>
                <a:lnTo>
                  <a:pt x="1781" y="1978"/>
                </a:lnTo>
                <a:lnTo>
                  <a:pt x="1787" y="1985"/>
                </a:lnTo>
                <a:lnTo>
                  <a:pt x="1792" y="1991"/>
                </a:lnTo>
                <a:lnTo>
                  <a:pt x="1799" y="1996"/>
                </a:lnTo>
                <a:lnTo>
                  <a:pt x="1805" y="2001"/>
                </a:lnTo>
                <a:lnTo>
                  <a:pt x="1814" y="2004"/>
                </a:lnTo>
                <a:lnTo>
                  <a:pt x="1821" y="2007"/>
                </a:lnTo>
                <a:lnTo>
                  <a:pt x="1829" y="2009"/>
                </a:lnTo>
                <a:lnTo>
                  <a:pt x="1837" y="2010"/>
                </a:lnTo>
                <a:lnTo>
                  <a:pt x="1845" y="2011"/>
                </a:lnTo>
                <a:lnTo>
                  <a:pt x="1856" y="2010"/>
                </a:lnTo>
                <a:lnTo>
                  <a:pt x="1869" y="2008"/>
                </a:lnTo>
                <a:lnTo>
                  <a:pt x="1880" y="2004"/>
                </a:lnTo>
                <a:lnTo>
                  <a:pt x="1892" y="1998"/>
                </a:lnTo>
                <a:lnTo>
                  <a:pt x="1903" y="1992"/>
                </a:lnTo>
                <a:lnTo>
                  <a:pt x="1914" y="1983"/>
                </a:lnTo>
                <a:lnTo>
                  <a:pt x="1925" y="1973"/>
                </a:lnTo>
                <a:lnTo>
                  <a:pt x="1935" y="1961"/>
                </a:lnTo>
                <a:lnTo>
                  <a:pt x="1944" y="1947"/>
                </a:lnTo>
                <a:lnTo>
                  <a:pt x="1952" y="1933"/>
                </a:lnTo>
                <a:lnTo>
                  <a:pt x="1960" y="1917"/>
                </a:lnTo>
                <a:lnTo>
                  <a:pt x="1966" y="1898"/>
                </a:lnTo>
                <a:lnTo>
                  <a:pt x="1971" y="1878"/>
                </a:lnTo>
                <a:lnTo>
                  <a:pt x="1975" y="1856"/>
                </a:lnTo>
                <a:lnTo>
                  <a:pt x="1978" y="1834"/>
                </a:lnTo>
                <a:lnTo>
                  <a:pt x="1979" y="1809"/>
                </a:lnTo>
                <a:lnTo>
                  <a:pt x="1969" y="1583"/>
                </a:lnTo>
                <a:lnTo>
                  <a:pt x="1968" y="1572"/>
                </a:lnTo>
                <a:lnTo>
                  <a:pt x="1968" y="1561"/>
                </a:lnTo>
                <a:lnTo>
                  <a:pt x="1969" y="1551"/>
                </a:lnTo>
                <a:lnTo>
                  <a:pt x="1970" y="1541"/>
                </a:lnTo>
                <a:lnTo>
                  <a:pt x="1972" y="1530"/>
                </a:lnTo>
                <a:lnTo>
                  <a:pt x="1974" y="1521"/>
                </a:lnTo>
                <a:lnTo>
                  <a:pt x="1978" y="1513"/>
                </a:lnTo>
                <a:lnTo>
                  <a:pt x="1982" y="1505"/>
                </a:lnTo>
                <a:lnTo>
                  <a:pt x="1986" y="1497"/>
                </a:lnTo>
                <a:lnTo>
                  <a:pt x="1990" y="1490"/>
                </a:lnTo>
                <a:lnTo>
                  <a:pt x="1995" y="1483"/>
                </a:lnTo>
                <a:lnTo>
                  <a:pt x="2001" y="1475"/>
                </a:lnTo>
                <a:lnTo>
                  <a:pt x="2013" y="1463"/>
                </a:lnTo>
                <a:lnTo>
                  <a:pt x="2027" y="1452"/>
                </a:lnTo>
                <a:lnTo>
                  <a:pt x="2044" y="1443"/>
                </a:lnTo>
                <a:lnTo>
                  <a:pt x="2061" y="1435"/>
                </a:lnTo>
                <a:lnTo>
                  <a:pt x="2080" y="1428"/>
                </a:lnTo>
                <a:lnTo>
                  <a:pt x="2100" y="1421"/>
                </a:lnTo>
                <a:lnTo>
                  <a:pt x="2121" y="1417"/>
                </a:lnTo>
                <a:lnTo>
                  <a:pt x="2143" y="1413"/>
                </a:lnTo>
                <a:lnTo>
                  <a:pt x="2166" y="1410"/>
                </a:lnTo>
                <a:lnTo>
                  <a:pt x="2188" y="1407"/>
                </a:lnTo>
                <a:lnTo>
                  <a:pt x="2214" y="1406"/>
                </a:lnTo>
                <a:lnTo>
                  <a:pt x="2238" y="1405"/>
                </a:lnTo>
                <a:lnTo>
                  <a:pt x="2258" y="1406"/>
                </a:lnTo>
                <a:lnTo>
                  <a:pt x="2275" y="1407"/>
                </a:lnTo>
                <a:lnTo>
                  <a:pt x="2293" y="1409"/>
                </a:lnTo>
                <a:lnTo>
                  <a:pt x="2310" y="1412"/>
                </a:lnTo>
                <a:lnTo>
                  <a:pt x="2325" y="1416"/>
                </a:lnTo>
                <a:lnTo>
                  <a:pt x="2340" y="1421"/>
                </a:lnTo>
                <a:lnTo>
                  <a:pt x="2353" y="1428"/>
                </a:lnTo>
                <a:lnTo>
                  <a:pt x="2367" y="1435"/>
                </a:lnTo>
                <a:lnTo>
                  <a:pt x="2378" y="1444"/>
                </a:lnTo>
                <a:lnTo>
                  <a:pt x="2389" y="1454"/>
                </a:lnTo>
                <a:lnTo>
                  <a:pt x="2398" y="1465"/>
                </a:lnTo>
                <a:lnTo>
                  <a:pt x="2406" y="1479"/>
                </a:lnTo>
                <a:lnTo>
                  <a:pt x="2414" y="1493"/>
                </a:lnTo>
                <a:lnTo>
                  <a:pt x="2419" y="1509"/>
                </a:lnTo>
                <a:lnTo>
                  <a:pt x="2423" y="1526"/>
                </a:lnTo>
                <a:lnTo>
                  <a:pt x="2425" y="1546"/>
                </a:lnTo>
                <a:lnTo>
                  <a:pt x="2437" y="1800"/>
                </a:lnTo>
                <a:lnTo>
                  <a:pt x="2443" y="1825"/>
                </a:lnTo>
                <a:lnTo>
                  <a:pt x="2451" y="1845"/>
                </a:lnTo>
                <a:lnTo>
                  <a:pt x="2459" y="1861"/>
                </a:lnTo>
                <a:lnTo>
                  <a:pt x="2463" y="1869"/>
                </a:lnTo>
                <a:lnTo>
                  <a:pt x="2468" y="1875"/>
                </a:lnTo>
                <a:lnTo>
                  <a:pt x="2473" y="1880"/>
                </a:lnTo>
                <a:lnTo>
                  <a:pt x="2477" y="1884"/>
                </a:lnTo>
                <a:lnTo>
                  <a:pt x="2482" y="1887"/>
                </a:lnTo>
                <a:lnTo>
                  <a:pt x="2486" y="1890"/>
                </a:lnTo>
                <a:lnTo>
                  <a:pt x="2491" y="1892"/>
                </a:lnTo>
                <a:lnTo>
                  <a:pt x="2496" y="1893"/>
                </a:lnTo>
                <a:lnTo>
                  <a:pt x="2506" y="1894"/>
                </a:lnTo>
                <a:lnTo>
                  <a:pt x="2514" y="1894"/>
                </a:lnTo>
                <a:lnTo>
                  <a:pt x="2522" y="1892"/>
                </a:lnTo>
                <a:lnTo>
                  <a:pt x="2530" y="1889"/>
                </a:lnTo>
                <a:lnTo>
                  <a:pt x="2537" y="1886"/>
                </a:lnTo>
                <a:lnTo>
                  <a:pt x="2545" y="1881"/>
                </a:lnTo>
                <a:lnTo>
                  <a:pt x="2552" y="1877"/>
                </a:lnTo>
                <a:lnTo>
                  <a:pt x="2564" y="1866"/>
                </a:lnTo>
                <a:lnTo>
                  <a:pt x="2576" y="1855"/>
                </a:lnTo>
                <a:lnTo>
                  <a:pt x="2584" y="1846"/>
                </a:lnTo>
                <a:lnTo>
                  <a:pt x="2591" y="1837"/>
                </a:lnTo>
                <a:lnTo>
                  <a:pt x="2611" y="1723"/>
                </a:lnTo>
                <a:lnTo>
                  <a:pt x="2615" y="1706"/>
                </a:lnTo>
                <a:lnTo>
                  <a:pt x="2619" y="1690"/>
                </a:lnTo>
                <a:lnTo>
                  <a:pt x="2624" y="1676"/>
                </a:lnTo>
                <a:lnTo>
                  <a:pt x="2631" y="1663"/>
                </a:lnTo>
                <a:lnTo>
                  <a:pt x="2638" y="1651"/>
                </a:lnTo>
                <a:lnTo>
                  <a:pt x="2645" y="1640"/>
                </a:lnTo>
                <a:lnTo>
                  <a:pt x="2653" y="1631"/>
                </a:lnTo>
                <a:lnTo>
                  <a:pt x="2662" y="1623"/>
                </a:lnTo>
                <a:lnTo>
                  <a:pt x="2672" y="1616"/>
                </a:lnTo>
                <a:lnTo>
                  <a:pt x="2682" y="1610"/>
                </a:lnTo>
                <a:lnTo>
                  <a:pt x="2695" y="1605"/>
                </a:lnTo>
                <a:lnTo>
                  <a:pt x="2706" y="1601"/>
                </a:lnTo>
                <a:lnTo>
                  <a:pt x="2719" y="1598"/>
                </a:lnTo>
                <a:lnTo>
                  <a:pt x="2732" y="1596"/>
                </a:lnTo>
                <a:lnTo>
                  <a:pt x="2747" y="1595"/>
                </a:lnTo>
                <a:lnTo>
                  <a:pt x="2761" y="1595"/>
                </a:lnTo>
                <a:lnTo>
                  <a:pt x="2779" y="1595"/>
                </a:lnTo>
                <a:lnTo>
                  <a:pt x="2799" y="1597"/>
                </a:lnTo>
                <a:lnTo>
                  <a:pt x="2819" y="1599"/>
                </a:lnTo>
                <a:lnTo>
                  <a:pt x="2839" y="1602"/>
                </a:lnTo>
                <a:lnTo>
                  <a:pt x="2863" y="1607"/>
                </a:lnTo>
                <a:lnTo>
                  <a:pt x="2886" y="1612"/>
                </a:lnTo>
                <a:lnTo>
                  <a:pt x="2909" y="1618"/>
                </a:lnTo>
                <a:lnTo>
                  <a:pt x="2930" y="1625"/>
                </a:lnTo>
                <a:lnTo>
                  <a:pt x="2950" y="1633"/>
                </a:lnTo>
                <a:lnTo>
                  <a:pt x="2971" y="1643"/>
                </a:lnTo>
                <a:lnTo>
                  <a:pt x="2989" y="1653"/>
                </a:lnTo>
                <a:lnTo>
                  <a:pt x="3005" y="1665"/>
                </a:lnTo>
                <a:lnTo>
                  <a:pt x="3021" y="1677"/>
                </a:lnTo>
                <a:lnTo>
                  <a:pt x="3034" y="1691"/>
                </a:lnTo>
                <a:lnTo>
                  <a:pt x="3040" y="1699"/>
                </a:lnTo>
                <a:lnTo>
                  <a:pt x="3045" y="1706"/>
                </a:lnTo>
                <a:lnTo>
                  <a:pt x="3049" y="1714"/>
                </a:lnTo>
                <a:lnTo>
                  <a:pt x="3053" y="1723"/>
                </a:lnTo>
                <a:lnTo>
                  <a:pt x="3057" y="1731"/>
                </a:lnTo>
                <a:lnTo>
                  <a:pt x="3060" y="1740"/>
                </a:lnTo>
                <a:lnTo>
                  <a:pt x="3062" y="1750"/>
                </a:lnTo>
                <a:lnTo>
                  <a:pt x="3063" y="1760"/>
                </a:lnTo>
                <a:lnTo>
                  <a:pt x="3064" y="1770"/>
                </a:lnTo>
                <a:lnTo>
                  <a:pt x="3064" y="1781"/>
                </a:lnTo>
                <a:lnTo>
                  <a:pt x="3063" y="1792"/>
                </a:lnTo>
                <a:lnTo>
                  <a:pt x="3061" y="1803"/>
                </a:lnTo>
                <a:lnTo>
                  <a:pt x="3046" y="1892"/>
                </a:lnTo>
                <a:lnTo>
                  <a:pt x="3033" y="1931"/>
                </a:lnTo>
                <a:lnTo>
                  <a:pt x="3022" y="1972"/>
                </a:lnTo>
                <a:lnTo>
                  <a:pt x="3016" y="1994"/>
                </a:lnTo>
                <a:lnTo>
                  <a:pt x="3011" y="2017"/>
                </a:lnTo>
                <a:lnTo>
                  <a:pt x="3006" y="2041"/>
                </a:lnTo>
                <a:lnTo>
                  <a:pt x="3002" y="2064"/>
                </a:lnTo>
                <a:lnTo>
                  <a:pt x="3000" y="2086"/>
                </a:lnTo>
                <a:lnTo>
                  <a:pt x="3000" y="2104"/>
                </a:lnTo>
                <a:lnTo>
                  <a:pt x="3000" y="2113"/>
                </a:lnTo>
                <a:lnTo>
                  <a:pt x="3001" y="2120"/>
                </a:lnTo>
                <a:lnTo>
                  <a:pt x="3003" y="2127"/>
                </a:lnTo>
                <a:lnTo>
                  <a:pt x="3006" y="2132"/>
                </a:lnTo>
                <a:lnTo>
                  <a:pt x="3009" y="2138"/>
                </a:lnTo>
                <a:lnTo>
                  <a:pt x="3014" y="2141"/>
                </a:lnTo>
                <a:lnTo>
                  <a:pt x="3018" y="2143"/>
                </a:lnTo>
                <a:lnTo>
                  <a:pt x="3024" y="2144"/>
                </a:lnTo>
                <a:lnTo>
                  <a:pt x="3031" y="2143"/>
                </a:lnTo>
                <a:lnTo>
                  <a:pt x="3038" y="2141"/>
                </a:lnTo>
                <a:lnTo>
                  <a:pt x="3047" y="2135"/>
                </a:lnTo>
                <a:lnTo>
                  <a:pt x="3057" y="2129"/>
                </a:lnTo>
                <a:lnTo>
                  <a:pt x="3058" y="2129"/>
                </a:lnTo>
                <a:lnTo>
                  <a:pt x="3121" y="2059"/>
                </a:lnTo>
                <a:lnTo>
                  <a:pt x="3132" y="2044"/>
                </a:lnTo>
                <a:lnTo>
                  <a:pt x="3143" y="2030"/>
                </a:lnTo>
                <a:lnTo>
                  <a:pt x="3155" y="2019"/>
                </a:lnTo>
                <a:lnTo>
                  <a:pt x="3167" y="2010"/>
                </a:lnTo>
                <a:lnTo>
                  <a:pt x="3181" y="2003"/>
                </a:lnTo>
                <a:lnTo>
                  <a:pt x="3194" y="1999"/>
                </a:lnTo>
                <a:lnTo>
                  <a:pt x="3208" y="1996"/>
                </a:lnTo>
                <a:lnTo>
                  <a:pt x="3221" y="1996"/>
                </a:lnTo>
                <a:lnTo>
                  <a:pt x="3232" y="1996"/>
                </a:lnTo>
                <a:lnTo>
                  <a:pt x="3241" y="1997"/>
                </a:lnTo>
                <a:lnTo>
                  <a:pt x="3261" y="2001"/>
                </a:lnTo>
                <a:lnTo>
                  <a:pt x="3281" y="2007"/>
                </a:lnTo>
                <a:lnTo>
                  <a:pt x="3302" y="2015"/>
                </a:lnTo>
                <a:lnTo>
                  <a:pt x="3324" y="2027"/>
                </a:lnTo>
                <a:lnTo>
                  <a:pt x="3346" y="2038"/>
                </a:lnTo>
                <a:lnTo>
                  <a:pt x="3368" y="2051"/>
                </a:lnTo>
                <a:lnTo>
                  <a:pt x="3390" y="2065"/>
                </a:lnTo>
                <a:lnTo>
                  <a:pt x="3401" y="2071"/>
                </a:lnTo>
                <a:lnTo>
                  <a:pt x="3409" y="2078"/>
                </a:lnTo>
                <a:lnTo>
                  <a:pt x="3417" y="2086"/>
                </a:lnTo>
                <a:lnTo>
                  <a:pt x="3424" y="2093"/>
                </a:lnTo>
                <a:lnTo>
                  <a:pt x="3430" y="2100"/>
                </a:lnTo>
                <a:lnTo>
                  <a:pt x="3436" y="2109"/>
                </a:lnTo>
                <a:lnTo>
                  <a:pt x="3441" y="2117"/>
                </a:lnTo>
                <a:lnTo>
                  <a:pt x="3445" y="2126"/>
                </a:lnTo>
                <a:lnTo>
                  <a:pt x="3449" y="2135"/>
                </a:lnTo>
                <a:lnTo>
                  <a:pt x="3452" y="2146"/>
                </a:lnTo>
                <a:lnTo>
                  <a:pt x="3454" y="2156"/>
                </a:lnTo>
                <a:lnTo>
                  <a:pt x="3456" y="2166"/>
                </a:lnTo>
                <a:lnTo>
                  <a:pt x="3458" y="2189"/>
                </a:lnTo>
                <a:lnTo>
                  <a:pt x="3457" y="2214"/>
                </a:lnTo>
                <a:lnTo>
                  <a:pt x="3455" y="2241"/>
                </a:lnTo>
                <a:lnTo>
                  <a:pt x="3450" y="2270"/>
                </a:lnTo>
                <a:lnTo>
                  <a:pt x="3443" y="2302"/>
                </a:lnTo>
                <a:lnTo>
                  <a:pt x="3436" y="2336"/>
                </a:lnTo>
                <a:lnTo>
                  <a:pt x="3418" y="2412"/>
                </a:lnTo>
                <a:lnTo>
                  <a:pt x="3396" y="2497"/>
                </a:lnTo>
                <a:lnTo>
                  <a:pt x="2949" y="3903"/>
                </a:lnTo>
                <a:lnTo>
                  <a:pt x="2944" y="4427"/>
                </a:lnTo>
                <a:lnTo>
                  <a:pt x="1620" y="4427"/>
                </a:lnTo>
                <a:lnTo>
                  <a:pt x="1617" y="3885"/>
                </a:lnTo>
                <a:lnTo>
                  <a:pt x="1606" y="3878"/>
                </a:lnTo>
                <a:lnTo>
                  <a:pt x="1591" y="3870"/>
                </a:lnTo>
                <a:lnTo>
                  <a:pt x="1573" y="3857"/>
                </a:lnTo>
                <a:lnTo>
                  <a:pt x="1551" y="3841"/>
                </a:lnTo>
                <a:lnTo>
                  <a:pt x="1524" y="3820"/>
                </a:lnTo>
                <a:lnTo>
                  <a:pt x="1495" y="3796"/>
                </a:lnTo>
                <a:lnTo>
                  <a:pt x="1462" y="3766"/>
                </a:lnTo>
                <a:lnTo>
                  <a:pt x="1426" y="3732"/>
                </a:lnTo>
                <a:lnTo>
                  <a:pt x="1389" y="3693"/>
                </a:lnTo>
                <a:lnTo>
                  <a:pt x="1349" y="3648"/>
                </a:lnTo>
                <a:lnTo>
                  <a:pt x="1329" y="3625"/>
                </a:lnTo>
                <a:lnTo>
                  <a:pt x="1308" y="3599"/>
                </a:lnTo>
                <a:lnTo>
                  <a:pt x="1288" y="3573"/>
                </a:lnTo>
                <a:lnTo>
                  <a:pt x="1266" y="3544"/>
                </a:lnTo>
                <a:lnTo>
                  <a:pt x="1245" y="3515"/>
                </a:lnTo>
                <a:lnTo>
                  <a:pt x="1225" y="3484"/>
                </a:lnTo>
                <a:lnTo>
                  <a:pt x="1203" y="3452"/>
                </a:lnTo>
                <a:lnTo>
                  <a:pt x="1182" y="3418"/>
                </a:lnTo>
                <a:lnTo>
                  <a:pt x="1161" y="3382"/>
                </a:lnTo>
                <a:lnTo>
                  <a:pt x="1140" y="3346"/>
                </a:lnTo>
                <a:lnTo>
                  <a:pt x="380" y="2703"/>
                </a:lnTo>
                <a:lnTo>
                  <a:pt x="363" y="2688"/>
                </a:lnTo>
                <a:lnTo>
                  <a:pt x="348" y="2670"/>
                </a:lnTo>
                <a:lnTo>
                  <a:pt x="334" y="2651"/>
                </a:lnTo>
                <a:lnTo>
                  <a:pt x="323" y="2632"/>
                </a:lnTo>
                <a:lnTo>
                  <a:pt x="315" y="2611"/>
                </a:lnTo>
                <a:lnTo>
                  <a:pt x="308" y="2591"/>
                </a:lnTo>
                <a:lnTo>
                  <a:pt x="303" y="2569"/>
                </a:lnTo>
                <a:lnTo>
                  <a:pt x="300" y="2548"/>
                </a:lnTo>
                <a:lnTo>
                  <a:pt x="299" y="2526"/>
                </a:lnTo>
                <a:lnTo>
                  <a:pt x="301" y="2503"/>
                </a:lnTo>
                <a:lnTo>
                  <a:pt x="304" y="2482"/>
                </a:lnTo>
                <a:lnTo>
                  <a:pt x="309" y="2460"/>
                </a:lnTo>
                <a:lnTo>
                  <a:pt x="317" y="2439"/>
                </a:lnTo>
                <a:lnTo>
                  <a:pt x="327" y="2419"/>
                </a:lnTo>
                <a:lnTo>
                  <a:pt x="338" y="2399"/>
                </a:lnTo>
                <a:lnTo>
                  <a:pt x="353" y="2381"/>
                </a:lnTo>
                <a:lnTo>
                  <a:pt x="362" y="2371"/>
                </a:lnTo>
                <a:lnTo>
                  <a:pt x="371" y="2362"/>
                </a:lnTo>
                <a:lnTo>
                  <a:pt x="380" y="2353"/>
                </a:lnTo>
                <a:lnTo>
                  <a:pt x="390" y="2345"/>
                </a:lnTo>
                <a:lnTo>
                  <a:pt x="401" y="2338"/>
                </a:lnTo>
                <a:lnTo>
                  <a:pt x="411" y="2332"/>
                </a:lnTo>
                <a:lnTo>
                  <a:pt x="422" y="2326"/>
                </a:lnTo>
                <a:lnTo>
                  <a:pt x="433" y="2320"/>
                </a:lnTo>
                <a:lnTo>
                  <a:pt x="444" y="2316"/>
                </a:lnTo>
                <a:lnTo>
                  <a:pt x="456" y="2312"/>
                </a:lnTo>
                <a:lnTo>
                  <a:pt x="468" y="2308"/>
                </a:lnTo>
                <a:lnTo>
                  <a:pt x="479" y="2305"/>
                </a:lnTo>
                <a:lnTo>
                  <a:pt x="491" y="2303"/>
                </a:lnTo>
                <a:lnTo>
                  <a:pt x="503" y="2301"/>
                </a:lnTo>
                <a:lnTo>
                  <a:pt x="516" y="2301"/>
                </a:lnTo>
                <a:lnTo>
                  <a:pt x="528" y="2299"/>
                </a:lnTo>
                <a:lnTo>
                  <a:pt x="547" y="2301"/>
                </a:lnTo>
                <a:lnTo>
                  <a:pt x="567" y="2304"/>
                </a:lnTo>
                <a:lnTo>
                  <a:pt x="586" y="2308"/>
                </a:lnTo>
                <a:lnTo>
                  <a:pt x="605" y="2313"/>
                </a:lnTo>
                <a:lnTo>
                  <a:pt x="624" y="2321"/>
                </a:lnTo>
                <a:lnTo>
                  <a:pt x="641" y="2330"/>
                </a:lnTo>
                <a:lnTo>
                  <a:pt x="658" y="2341"/>
                </a:lnTo>
                <a:lnTo>
                  <a:pt x="676" y="2353"/>
                </a:lnTo>
                <a:lnTo>
                  <a:pt x="1110" y="2695"/>
                </a:lnTo>
                <a:lnTo>
                  <a:pt x="1122" y="2704"/>
                </a:lnTo>
                <a:lnTo>
                  <a:pt x="1134" y="2712"/>
                </a:lnTo>
                <a:lnTo>
                  <a:pt x="1145" y="2719"/>
                </a:lnTo>
                <a:lnTo>
                  <a:pt x="1155" y="2724"/>
                </a:lnTo>
                <a:lnTo>
                  <a:pt x="1166" y="2729"/>
                </a:lnTo>
                <a:lnTo>
                  <a:pt x="1176" y="2732"/>
                </a:lnTo>
                <a:lnTo>
                  <a:pt x="1185" y="2734"/>
                </a:lnTo>
                <a:lnTo>
                  <a:pt x="1194" y="2734"/>
                </a:lnTo>
                <a:lnTo>
                  <a:pt x="1203" y="2734"/>
                </a:lnTo>
                <a:lnTo>
                  <a:pt x="1210" y="2732"/>
                </a:lnTo>
                <a:lnTo>
                  <a:pt x="1219" y="2729"/>
                </a:lnTo>
                <a:lnTo>
                  <a:pt x="1226" y="2724"/>
                </a:lnTo>
                <a:lnTo>
                  <a:pt x="1233" y="2719"/>
                </a:lnTo>
                <a:lnTo>
                  <a:pt x="1240" y="2712"/>
                </a:lnTo>
                <a:lnTo>
                  <a:pt x="1246" y="2703"/>
                </a:lnTo>
                <a:lnTo>
                  <a:pt x="1252" y="2694"/>
                </a:lnTo>
                <a:lnTo>
                  <a:pt x="1258" y="2682"/>
                </a:lnTo>
                <a:lnTo>
                  <a:pt x="1263" y="2669"/>
                </a:lnTo>
                <a:lnTo>
                  <a:pt x="1269" y="2655"/>
                </a:lnTo>
                <a:lnTo>
                  <a:pt x="1273" y="2640"/>
                </a:lnTo>
                <a:lnTo>
                  <a:pt x="1278" y="2622"/>
                </a:lnTo>
                <a:lnTo>
                  <a:pt x="1282" y="2604"/>
                </a:lnTo>
                <a:lnTo>
                  <a:pt x="1289" y="2562"/>
                </a:lnTo>
                <a:lnTo>
                  <a:pt x="1296" y="2514"/>
                </a:lnTo>
                <a:lnTo>
                  <a:pt x="1301" y="2460"/>
                </a:lnTo>
                <a:lnTo>
                  <a:pt x="1305" y="2399"/>
                </a:lnTo>
                <a:lnTo>
                  <a:pt x="1308" y="2332"/>
                </a:lnTo>
                <a:lnTo>
                  <a:pt x="1311" y="2258"/>
                </a:lnTo>
                <a:lnTo>
                  <a:pt x="1313" y="2176"/>
                </a:lnTo>
                <a:lnTo>
                  <a:pt x="1314" y="2087"/>
                </a:lnTo>
                <a:lnTo>
                  <a:pt x="1314" y="1991"/>
                </a:lnTo>
                <a:lnTo>
                  <a:pt x="1299" y="535"/>
                </a:lnTo>
                <a:lnTo>
                  <a:pt x="1299" y="512"/>
                </a:lnTo>
                <a:lnTo>
                  <a:pt x="1302" y="489"/>
                </a:lnTo>
                <a:lnTo>
                  <a:pt x="1306" y="467"/>
                </a:lnTo>
                <a:lnTo>
                  <a:pt x="1313" y="446"/>
                </a:lnTo>
                <a:lnTo>
                  <a:pt x="1323" y="425"/>
                </a:lnTo>
                <a:lnTo>
                  <a:pt x="1334" y="406"/>
                </a:lnTo>
                <a:lnTo>
                  <a:pt x="1346" y="389"/>
                </a:lnTo>
                <a:lnTo>
                  <a:pt x="1360" y="371"/>
                </a:lnTo>
                <a:lnTo>
                  <a:pt x="1375" y="356"/>
                </a:lnTo>
                <a:lnTo>
                  <a:pt x="1393" y="343"/>
                </a:lnTo>
                <a:lnTo>
                  <a:pt x="1411" y="331"/>
                </a:lnTo>
                <a:lnTo>
                  <a:pt x="1430" y="320"/>
                </a:lnTo>
                <a:lnTo>
                  <a:pt x="1452" y="311"/>
                </a:lnTo>
                <a:lnTo>
                  <a:pt x="1473" y="305"/>
                </a:lnTo>
                <a:lnTo>
                  <a:pt x="1496" y="301"/>
                </a:lnTo>
                <a:lnTo>
                  <a:pt x="1519" y="299"/>
                </a:lnTo>
                <a:lnTo>
                  <a:pt x="1527" y="299"/>
                </a:lnTo>
                <a:close/>
                <a:moveTo>
                  <a:pt x="1527" y="0"/>
                </a:moveTo>
                <a:lnTo>
                  <a:pt x="1527" y="0"/>
                </a:lnTo>
                <a:lnTo>
                  <a:pt x="1508" y="0"/>
                </a:lnTo>
                <a:lnTo>
                  <a:pt x="1482" y="2"/>
                </a:lnTo>
                <a:lnTo>
                  <a:pt x="1456" y="4"/>
                </a:lnTo>
                <a:lnTo>
                  <a:pt x="1430" y="9"/>
                </a:lnTo>
                <a:lnTo>
                  <a:pt x="1405" y="14"/>
                </a:lnTo>
                <a:lnTo>
                  <a:pt x="1380" y="20"/>
                </a:lnTo>
                <a:lnTo>
                  <a:pt x="1355" y="28"/>
                </a:lnTo>
                <a:lnTo>
                  <a:pt x="1332" y="37"/>
                </a:lnTo>
                <a:lnTo>
                  <a:pt x="1307" y="47"/>
                </a:lnTo>
                <a:lnTo>
                  <a:pt x="1285" y="59"/>
                </a:lnTo>
                <a:lnTo>
                  <a:pt x="1262" y="71"/>
                </a:lnTo>
                <a:lnTo>
                  <a:pt x="1240" y="84"/>
                </a:lnTo>
                <a:lnTo>
                  <a:pt x="1219" y="98"/>
                </a:lnTo>
                <a:lnTo>
                  <a:pt x="1198" y="115"/>
                </a:lnTo>
                <a:lnTo>
                  <a:pt x="1179" y="131"/>
                </a:lnTo>
                <a:lnTo>
                  <a:pt x="1160" y="149"/>
                </a:lnTo>
                <a:lnTo>
                  <a:pt x="1141" y="168"/>
                </a:lnTo>
                <a:lnTo>
                  <a:pt x="1124" y="187"/>
                </a:lnTo>
                <a:lnTo>
                  <a:pt x="1108" y="207"/>
                </a:lnTo>
                <a:lnTo>
                  <a:pt x="1092" y="228"/>
                </a:lnTo>
                <a:lnTo>
                  <a:pt x="1078" y="249"/>
                </a:lnTo>
                <a:lnTo>
                  <a:pt x="1065" y="271"/>
                </a:lnTo>
                <a:lnTo>
                  <a:pt x="1054" y="294"/>
                </a:lnTo>
                <a:lnTo>
                  <a:pt x="1042" y="317"/>
                </a:lnTo>
                <a:lnTo>
                  <a:pt x="1033" y="341"/>
                </a:lnTo>
                <a:lnTo>
                  <a:pt x="1025" y="364"/>
                </a:lnTo>
                <a:lnTo>
                  <a:pt x="1018" y="389"/>
                </a:lnTo>
                <a:lnTo>
                  <a:pt x="1012" y="414"/>
                </a:lnTo>
                <a:lnTo>
                  <a:pt x="1007" y="439"/>
                </a:lnTo>
                <a:lnTo>
                  <a:pt x="1003" y="464"/>
                </a:lnTo>
                <a:lnTo>
                  <a:pt x="1001" y="489"/>
                </a:lnTo>
                <a:lnTo>
                  <a:pt x="1000" y="515"/>
                </a:lnTo>
                <a:lnTo>
                  <a:pt x="1000" y="541"/>
                </a:lnTo>
                <a:lnTo>
                  <a:pt x="1015" y="1993"/>
                </a:lnTo>
                <a:lnTo>
                  <a:pt x="1014" y="2126"/>
                </a:lnTo>
                <a:lnTo>
                  <a:pt x="1012" y="2237"/>
                </a:lnTo>
                <a:lnTo>
                  <a:pt x="864" y="2121"/>
                </a:lnTo>
                <a:lnTo>
                  <a:pt x="846" y="2107"/>
                </a:lnTo>
                <a:lnTo>
                  <a:pt x="827" y="2094"/>
                </a:lnTo>
                <a:lnTo>
                  <a:pt x="808" y="2082"/>
                </a:lnTo>
                <a:lnTo>
                  <a:pt x="789" y="2069"/>
                </a:lnTo>
                <a:lnTo>
                  <a:pt x="768" y="2059"/>
                </a:lnTo>
                <a:lnTo>
                  <a:pt x="748" y="2049"/>
                </a:lnTo>
                <a:lnTo>
                  <a:pt x="728" y="2040"/>
                </a:lnTo>
                <a:lnTo>
                  <a:pt x="706" y="2032"/>
                </a:lnTo>
                <a:lnTo>
                  <a:pt x="685" y="2024"/>
                </a:lnTo>
                <a:lnTo>
                  <a:pt x="663" y="2018"/>
                </a:lnTo>
                <a:lnTo>
                  <a:pt x="641" y="2012"/>
                </a:lnTo>
                <a:lnTo>
                  <a:pt x="619" y="2008"/>
                </a:lnTo>
                <a:lnTo>
                  <a:pt x="596" y="2005"/>
                </a:lnTo>
                <a:lnTo>
                  <a:pt x="574" y="2002"/>
                </a:lnTo>
                <a:lnTo>
                  <a:pt x="550" y="2001"/>
                </a:lnTo>
                <a:lnTo>
                  <a:pt x="528" y="2000"/>
                </a:lnTo>
                <a:lnTo>
                  <a:pt x="498" y="2001"/>
                </a:lnTo>
                <a:lnTo>
                  <a:pt x="470" y="2003"/>
                </a:lnTo>
                <a:lnTo>
                  <a:pt x="441" y="2007"/>
                </a:lnTo>
                <a:lnTo>
                  <a:pt x="413" y="2013"/>
                </a:lnTo>
                <a:lnTo>
                  <a:pt x="385" y="2019"/>
                </a:lnTo>
                <a:lnTo>
                  <a:pt x="358" y="2029"/>
                </a:lnTo>
                <a:lnTo>
                  <a:pt x="331" y="2038"/>
                </a:lnTo>
                <a:lnTo>
                  <a:pt x="306" y="2049"/>
                </a:lnTo>
                <a:lnTo>
                  <a:pt x="280" y="2062"/>
                </a:lnTo>
                <a:lnTo>
                  <a:pt x="255" y="2076"/>
                </a:lnTo>
                <a:lnTo>
                  <a:pt x="231" y="2092"/>
                </a:lnTo>
                <a:lnTo>
                  <a:pt x="208" y="2108"/>
                </a:lnTo>
                <a:lnTo>
                  <a:pt x="186" y="2126"/>
                </a:lnTo>
                <a:lnTo>
                  <a:pt x="164" y="2146"/>
                </a:lnTo>
                <a:lnTo>
                  <a:pt x="144" y="2166"/>
                </a:lnTo>
                <a:lnTo>
                  <a:pt x="125" y="2187"/>
                </a:lnTo>
                <a:lnTo>
                  <a:pt x="107" y="2209"/>
                </a:lnTo>
                <a:lnTo>
                  <a:pt x="92" y="2230"/>
                </a:lnTo>
                <a:lnTo>
                  <a:pt x="78" y="2253"/>
                </a:lnTo>
                <a:lnTo>
                  <a:pt x="64" y="2276"/>
                </a:lnTo>
                <a:lnTo>
                  <a:pt x="52" y="2299"/>
                </a:lnTo>
                <a:lnTo>
                  <a:pt x="41" y="2323"/>
                </a:lnTo>
                <a:lnTo>
                  <a:pt x="32" y="2346"/>
                </a:lnTo>
                <a:lnTo>
                  <a:pt x="24" y="2371"/>
                </a:lnTo>
                <a:lnTo>
                  <a:pt x="17" y="2396"/>
                </a:lnTo>
                <a:lnTo>
                  <a:pt x="10" y="2421"/>
                </a:lnTo>
                <a:lnTo>
                  <a:pt x="6" y="2446"/>
                </a:lnTo>
                <a:lnTo>
                  <a:pt x="3" y="2472"/>
                </a:lnTo>
                <a:lnTo>
                  <a:pt x="0" y="2496"/>
                </a:lnTo>
                <a:lnTo>
                  <a:pt x="0" y="2522"/>
                </a:lnTo>
                <a:lnTo>
                  <a:pt x="0" y="2547"/>
                </a:lnTo>
                <a:lnTo>
                  <a:pt x="1" y="2572"/>
                </a:lnTo>
                <a:lnTo>
                  <a:pt x="4" y="2598"/>
                </a:lnTo>
                <a:lnTo>
                  <a:pt x="8" y="2622"/>
                </a:lnTo>
                <a:lnTo>
                  <a:pt x="13" y="2648"/>
                </a:lnTo>
                <a:lnTo>
                  <a:pt x="20" y="2672"/>
                </a:lnTo>
                <a:lnTo>
                  <a:pt x="27" y="2697"/>
                </a:lnTo>
                <a:lnTo>
                  <a:pt x="36" y="2720"/>
                </a:lnTo>
                <a:lnTo>
                  <a:pt x="46" y="2745"/>
                </a:lnTo>
                <a:lnTo>
                  <a:pt x="56" y="2767"/>
                </a:lnTo>
                <a:lnTo>
                  <a:pt x="68" y="2790"/>
                </a:lnTo>
                <a:lnTo>
                  <a:pt x="83" y="2812"/>
                </a:lnTo>
                <a:lnTo>
                  <a:pt x="97" y="2834"/>
                </a:lnTo>
                <a:lnTo>
                  <a:pt x="112" y="2855"/>
                </a:lnTo>
                <a:lnTo>
                  <a:pt x="130" y="2875"/>
                </a:lnTo>
                <a:lnTo>
                  <a:pt x="147" y="2894"/>
                </a:lnTo>
                <a:lnTo>
                  <a:pt x="166" y="2914"/>
                </a:lnTo>
                <a:lnTo>
                  <a:pt x="187" y="2932"/>
                </a:lnTo>
                <a:lnTo>
                  <a:pt x="906" y="3540"/>
                </a:lnTo>
                <a:lnTo>
                  <a:pt x="933" y="3585"/>
                </a:lnTo>
                <a:lnTo>
                  <a:pt x="961" y="3628"/>
                </a:lnTo>
                <a:lnTo>
                  <a:pt x="988" y="3669"/>
                </a:lnTo>
                <a:lnTo>
                  <a:pt x="1016" y="3708"/>
                </a:lnTo>
                <a:lnTo>
                  <a:pt x="1043" y="3746"/>
                </a:lnTo>
                <a:lnTo>
                  <a:pt x="1071" y="3782"/>
                </a:lnTo>
                <a:lnTo>
                  <a:pt x="1097" y="3814"/>
                </a:lnTo>
                <a:lnTo>
                  <a:pt x="1125" y="3847"/>
                </a:lnTo>
                <a:lnTo>
                  <a:pt x="1150" y="3876"/>
                </a:lnTo>
                <a:lnTo>
                  <a:pt x="1177" y="3905"/>
                </a:lnTo>
                <a:lnTo>
                  <a:pt x="1202" y="3930"/>
                </a:lnTo>
                <a:lnTo>
                  <a:pt x="1227" y="3956"/>
                </a:lnTo>
                <a:lnTo>
                  <a:pt x="1251" y="3978"/>
                </a:lnTo>
                <a:lnTo>
                  <a:pt x="1275" y="4001"/>
                </a:lnTo>
                <a:lnTo>
                  <a:pt x="1318" y="4038"/>
                </a:lnTo>
                <a:lnTo>
                  <a:pt x="1320" y="4429"/>
                </a:lnTo>
                <a:lnTo>
                  <a:pt x="1323" y="4727"/>
                </a:lnTo>
                <a:lnTo>
                  <a:pt x="1620" y="4727"/>
                </a:lnTo>
                <a:lnTo>
                  <a:pt x="2944" y="4727"/>
                </a:lnTo>
                <a:lnTo>
                  <a:pt x="3240" y="4727"/>
                </a:lnTo>
                <a:lnTo>
                  <a:pt x="3243" y="4431"/>
                </a:lnTo>
                <a:lnTo>
                  <a:pt x="3249" y="3951"/>
                </a:lnTo>
                <a:lnTo>
                  <a:pt x="3681" y="2588"/>
                </a:lnTo>
                <a:lnTo>
                  <a:pt x="3683" y="2580"/>
                </a:lnTo>
                <a:lnTo>
                  <a:pt x="3685" y="2572"/>
                </a:lnTo>
                <a:lnTo>
                  <a:pt x="3696" y="2529"/>
                </a:lnTo>
                <a:lnTo>
                  <a:pt x="3720" y="2440"/>
                </a:lnTo>
                <a:lnTo>
                  <a:pt x="3729" y="2398"/>
                </a:lnTo>
                <a:lnTo>
                  <a:pt x="3738" y="2359"/>
                </a:lnTo>
                <a:lnTo>
                  <a:pt x="3745" y="2320"/>
                </a:lnTo>
                <a:lnTo>
                  <a:pt x="3751" y="2282"/>
                </a:lnTo>
                <a:lnTo>
                  <a:pt x="3754" y="2246"/>
                </a:lnTo>
                <a:lnTo>
                  <a:pt x="3756" y="2209"/>
                </a:lnTo>
                <a:lnTo>
                  <a:pt x="3757" y="2187"/>
                </a:lnTo>
                <a:lnTo>
                  <a:pt x="3756" y="2167"/>
                </a:lnTo>
                <a:lnTo>
                  <a:pt x="3755" y="2148"/>
                </a:lnTo>
                <a:lnTo>
                  <a:pt x="3753" y="2128"/>
                </a:lnTo>
                <a:lnTo>
                  <a:pt x="3750" y="2109"/>
                </a:lnTo>
                <a:lnTo>
                  <a:pt x="3746" y="2092"/>
                </a:lnTo>
                <a:lnTo>
                  <a:pt x="3743" y="2073"/>
                </a:lnTo>
                <a:lnTo>
                  <a:pt x="3738" y="2057"/>
                </a:lnTo>
                <a:lnTo>
                  <a:pt x="3733" y="2041"/>
                </a:lnTo>
                <a:lnTo>
                  <a:pt x="3728" y="2025"/>
                </a:lnTo>
                <a:lnTo>
                  <a:pt x="3722" y="2010"/>
                </a:lnTo>
                <a:lnTo>
                  <a:pt x="3714" y="1995"/>
                </a:lnTo>
                <a:lnTo>
                  <a:pt x="3700" y="1967"/>
                </a:lnTo>
                <a:lnTo>
                  <a:pt x="3685" y="1943"/>
                </a:lnTo>
                <a:lnTo>
                  <a:pt x="3669" y="1920"/>
                </a:lnTo>
                <a:lnTo>
                  <a:pt x="3651" y="1898"/>
                </a:lnTo>
                <a:lnTo>
                  <a:pt x="3634" y="1879"/>
                </a:lnTo>
                <a:lnTo>
                  <a:pt x="3617" y="1863"/>
                </a:lnTo>
                <a:lnTo>
                  <a:pt x="3599" y="1846"/>
                </a:lnTo>
                <a:lnTo>
                  <a:pt x="3582" y="1833"/>
                </a:lnTo>
                <a:lnTo>
                  <a:pt x="3566" y="1821"/>
                </a:lnTo>
                <a:lnTo>
                  <a:pt x="3549" y="1811"/>
                </a:lnTo>
                <a:lnTo>
                  <a:pt x="3505" y="1784"/>
                </a:lnTo>
                <a:lnTo>
                  <a:pt x="3482" y="1771"/>
                </a:lnTo>
                <a:lnTo>
                  <a:pt x="3459" y="1759"/>
                </a:lnTo>
                <a:lnTo>
                  <a:pt x="3434" y="1747"/>
                </a:lnTo>
                <a:lnTo>
                  <a:pt x="3411" y="1736"/>
                </a:lnTo>
                <a:lnTo>
                  <a:pt x="3385" y="1727"/>
                </a:lnTo>
                <a:lnTo>
                  <a:pt x="3360" y="1718"/>
                </a:lnTo>
                <a:lnTo>
                  <a:pt x="3358" y="1702"/>
                </a:lnTo>
                <a:lnTo>
                  <a:pt x="3355" y="1685"/>
                </a:lnTo>
                <a:lnTo>
                  <a:pt x="3351" y="1669"/>
                </a:lnTo>
                <a:lnTo>
                  <a:pt x="3347" y="1653"/>
                </a:lnTo>
                <a:lnTo>
                  <a:pt x="3342" y="1636"/>
                </a:lnTo>
                <a:lnTo>
                  <a:pt x="3335" y="1620"/>
                </a:lnTo>
                <a:lnTo>
                  <a:pt x="3329" y="1604"/>
                </a:lnTo>
                <a:lnTo>
                  <a:pt x="3322" y="1588"/>
                </a:lnTo>
                <a:lnTo>
                  <a:pt x="3314" y="1572"/>
                </a:lnTo>
                <a:lnTo>
                  <a:pt x="3306" y="1556"/>
                </a:lnTo>
                <a:lnTo>
                  <a:pt x="3296" y="1541"/>
                </a:lnTo>
                <a:lnTo>
                  <a:pt x="3286" y="1525"/>
                </a:lnTo>
                <a:lnTo>
                  <a:pt x="3274" y="1511"/>
                </a:lnTo>
                <a:lnTo>
                  <a:pt x="3263" y="1496"/>
                </a:lnTo>
                <a:lnTo>
                  <a:pt x="3250" y="1482"/>
                </a:lnTo>
                <a:lnTo>
                  <a:pt x="3237" y="1468"/>
                </a:lnTo>
                <a:lnTo>
                  <a:pt x="3222" y="1454"/>
                </a:lnTo>
                <a:lnTo>
                  <a:pt x="3207" y="1441"/>
                </a:lnTo>
                <a:lnTo>
                  <a:pt x="3191" y="1429"/>
                </a:lnTo>
                <a:lnTo>
                  <a:pt x="3173" y="1415"/>
                </a:lnTo>
                <a:lnTo>
                  <a:pt x="3155" y="1404"/>
                </a:lnTo>
                <a:lnTo>
                  <a:pt x="3137" y="1392"/>
                </a:lnTo>
                <a:lnTo>
                  <a:pt x="3116" y="1381"/>
                </a:lnTo>
                <a:lnTo>
                  <a:pt x="3096" y="1371"/>
                </a:lnTo>
                <a:lnTo>
                  <a:pt x="3074" y="1360"/>
                </a:lnTo>
                <a:lnTo>
                  <a:pt x="3051" y="1351"/>
                </a:lnTo>
                <a:lnTo>
                  <a:pt x="3027" y="1342"/>
                </a:lnTo>
                <a:lnTo>
                  <a:pt x="3002" y="1334"/>
                </a:lnTo>
                <a:lnTo>
                  <a:pt x="2976" y="1327"/>
                </a:lnTo>
                <a:lnTo>
                  <a:pt x="2949" y="1320"/>
                </a:lnTo>
                <a:lnTo>
                  <a:pt x="2921" y="1314"/>
                </a:lnTo>
                <a:lnTo>
                  <a:pt x="2892" y="1307"/>
                </a:lnTo>
                <a:lnTo>
                  <a:pt x="2857" y="1302"/>
                </a:lnTo>
                <a:lnTo>
                  <a:pt x="2824" y="1298"/>
                </a:lnTo>
                <a:lnTo>
                  <a:pt x="2793" y="1295"/>
                </a:lnTo>
                <a:lnTo>
                  <a:pt x="2761" y="1295"/>
                </a:lnTo>
                <a:lnTo>
                  <a:pt x="2732" y="1295"/>
                </a:lnTo>
                <a:lnTo>
                  <a:pt x="2705" y="1297"/>
                </a:lnTo>
                <a:lnTo>
                  <a:pt x="2677" y="1301"/>
                </a:lnTo>
                <a:lnTo>
                  <a:pt x="2651" y="1306"/>
                </a:lnTo>
                <a:lnTo>
                  <a:pt x="2637" y="1286"/>
                </a:lnTo>
                <a:lnTo>
                  <a:pt x="2621" y="1266"/>
                </a:lnTo>
                <a:lnTo>
                  <a:pt x="2604" y="1246"/>
                </a:lnTo>
                <a:lnTo>
                  <a:pt x="2585" y="1228"/>
                </a:lnTo>
                <a:lnTo>
                  <a:pt x="2565" y="1210"/>
                </a:lnTo>
                <a:lnTo>
                  <a:pt x="2544" y="1193"/>
                </a:lnTo>
                <a:lnTo>
                  <a:pt x="2521" y="1178"/>
                </a:lnTo>
                <a:lnTo>
                  <a:pt x="2496" y="1164"/>
                </a:lnTo>
                <a:lnTo>
                  <a:pt x="2470" y="1152"/>
                </a:lnTo>
                <a:lnTo>
                  <a:pt x="2441" y="1139"/>
                </a:lnTo>
                <a:lnTo>
                  <a:pt x="2412" y="1130"/>
                </a:lnTo>
                <a:lnTo>
                  <a:pt x="2381" y="1121"/>
                </a:lnTo>
                <a:lnTo>
                  <a:pt x="2347" y="1115"/>
                </a:lnTo>
                <a:lnTo>
                  <a:pt x="2313" y="1110"/>
                </a:lnTo>
                <a:lnTo>
                  <a:pt x="2277" y="1107"/>
                </a:lnTo>
                <a:lnTo>
                  <a:pt x="2238" y="1106"/>
                </a:lnTo>
                <a:lnTo>
                  <a:pt x="2203" y="1107"/>
                </a:lnTo>
                <a:lnTo>
                  <a:pt x="2164" y="1109"/>
                </a:lnTo>
                <a:lnTo>
                  <a:pt x="2136" y="1112"/>
                </a:lnTo>
                <a:lnTo>
                  <a:pt x="2109" y="1115"/>
                </a:lnTo>
                <a:lnTo>
                  <a:pt x="2083" y="1119"/>
                </a:lnTo>
                <a:lnTo>
                  <a:pt x="2058" y="1124"/>
                </a:lnTo>
                <a:lnTo>
                  <a:pt x="2056" y="518"/>
                </a:lnTo>
                <a:lnTo>
                  <a:pt x="2055" y="513"/>
                </a:lnTo>
                <a:lnTo>
                  <a:pt x="2055" y="508"/>
                </a:lnTo>
                <a:lnTo>
                  <a:pt x="2054" y="481"/>
                </a:lnTo>
                <a:lnTo>
                  <a:pt x="2051" y="456"/>
                </a:lnTo>
                <a:lnTo>
                  <a:pt x="2047" y="429"/>
                </a:lnTo>
                <a:lnTo>
                  <a:pt x="2042" y="405"/>
                </a:lnTo>
                <a:lnTo>
                  <a:pt x="2035" y="379"/>
                </a:lnTo>
                <a:lnTo>
                  <a:pt x="2027" y="355"/>
                </a:lnTo>
                <a:lnTo>
                  <a:pt x="2018" y="332"/>
                </a:lnTo>
                <a:lnTo>
                  <a:pt x="2008" y="308"/>
                </a:lnTo>
                <a:lnTo>
                  <a:pt x="1998" y="286"/>
                </a:lnTo>
                <a:lnTo>
                  <a:pt x="1986" y="263"/>
                </a:lnTo>
                <a:lnTo>
                  <a:pt x="1972" y="243"/>
                </a:lnTo>
                <a:lnTo>
                  <a:pt x="1959" y="222"/>
                </a:lnTo>
                <a:lnTo>
                  <a:pt x="1944" y="202"/>
                </a:lnTo>
                <a:lnTo>
                  <a:pt x="1929" y="183"/>
                </a:lnTo>
                <a:lnTo>
                  <a:pt x="1912" y="165"/>
                </a:lnTo>
                <a:lnTo>
                  <a:pt x="1895" y="147"/>
                </a:lnTo>
                <a:lnTo>
                  <a:pt x="1877" y="130"/>
                </a:lnTo>
                <a:lnTo>
                  <a:pt x="1857" y="115"/>
                </a:lnTo>
                <a:lnTo>
                  <a:pt x="1838" y="99"/>
                </a:lnTo>
                <a:lnTo>
                  <a:pt x="1818" y="85"/>
                </a:lnTo>
                <a:lnTo>
                  <a:pt x="1796" y="72"/>
                </a:lnTo>
                <a:lnTo>
                  <a:pt x="1774" y="60"/>
                </a:lnTo>
                <a:lnTo>
                  <a:pt x="1752" y="48"/>
                </a:lnTo>
                <a:lnTo>
                  <a:pt x="1729" y="39"/>
                </a:lnTo>
                <a:lnTo>
                  <a:pt x="1706" y="30"/>
                </a:lnTo>
                <a:lnTo>
                  <a:pt x="1681" y="22"/>
                </a:lnTo>
                <a:lnTo>
                  <a:pt x="1657" y="15"/>
                </a:lnTo>
                <a:lnTo>
                  <a:pt x="1631" y="10"/>
                </a:lnTo>
                <a:lnTo>
                  <a:pt x="1606" y="6"/>
                </a:lnTo>
                <a:lnTo>
                  <a:pt x="1580" y="2"/>
                </a:lnTo>
                <a:lnTo>
                  <a:pt x="1554" y="0"/>
                </a:lnTo>
                <a:lnTo>
                  <a:pt x="1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52715" y="4165600"/>
            <a:ext cx="5092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last</a:t>
            </a:r>
            <a:endParaRPr lang="en-US" altLang="zh-CN" sz="1000"/>
          </a:p>
        </p:txBody>
      </p:sp>
      <p:sp>
        <p:nvSpPr>
          <p:cNvPr id="52" name="矩形 51"/>
          <p:cNvSpPr/>
          <p:nvPr/>
        </p:nvSpPr>
        <p:spPr>
          <a:xfrm>
            <a:off x="7385685" y="3110230"/>
            <a:ext cx="1008380" cy="5041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505700" y="3236595"/>
            <a:ext cx="594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Null</a:t>
            </a:r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1068070" y="2649855"/>
            <a:ext cx="1597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迭代器</a:t>
            </a:r>
            <a:endParaRPr lang="zh-CN" altLang="en-US" sz="2400">
              <a:solidFill>
                <a:srgbClr val="FF0000"/>
              </a:solidFill>
            </a:endParaRPr>
          </a:p>
        </p:txBody>
      </p:sp>
      <p:graphicFrame>
        <p:nvGraphicFramePr>
          <p:cNvPr id="55" name="表格 54"/>
          <p:cNvGraphicFramePr/>
          <p:nvPr/>
        </p:nvGraphicFramePr>
        <p:xfrm>
          <a:off x="1335405" y="2291080"/>
          <a:ext cx="601599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665"/>
                <a:gridCol w="1002665"/>
                <a:gridCol w="1002665"/>
                <a:gridCol w="1002665"/>
                <a:gridCol w="1002665"/>
                <a:gridCol w="1002665"/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10000 L -0.110625 0.005432 " pathEditMode="relative" rAng="0" ptsTypes="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-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56 0.001728 L -0.127986 0.000000 " pathEditMode="relative" rAng="0" ptsTypes="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61 0.000494 L -0.127986 -0.004074 " pathEditMode="relative" rAng="0" ptsTypes="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-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86 -0.076173 " pathEditMode="relative" rAng="0" ptsTypes="">
                                      <p:cBhvr>
                                        <p:cTn id="3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417 -0.109630 " pathEditMode="relative" rAng="0" ptsTypes="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500 -0.003951 L 0.177153 -0.017902 " pathEditMode="relative" rAng="0" ptsTypes="">
                                      <p:cBhvr>
                                        <p:cTn id="3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-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500 -0.003951 L 0.177153 -0.017902 " pathEditMode="relative" rAng="0" ptsTypes="">
                                      <p:cBhvr>
                                        <p:cTn id="3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" y="-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2222 -0.062222 " pathEditMode="relative" rAng="0" ptsTypes=""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4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5556 -0.067654 " pathEditMode="relative" rAng="0" ptsTypes="">
                                      <p:cBhvr>
                                        <p:cTn id="4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10764 0.000247 " pathEditMode="relative" rAng="0" ptsTypes="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09236 -0.011111 " pathEditMode="relative" rAng="0" ptsTypes="">
                                      <p:cBhvr>
                                        <p:cTn id="5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15903 0.007778 " pathEditMode="relative" rAng="0" ptsTypes="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23681 -0.011728 " pathEditMode="relative" rAng="0" ptsTypes="">
                                      <p:cBhvr>
                                        <p:cTn id="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/>
      <p:bldP spid="33" grpId="0"/>
      <p:bldP spid="44" grpId="0" animBg="1"/>
      <p:bldP spid="45" grpId="0" animBg="1"/>
      <p:bldP spid="46" grpId="0" animBg="1"/>
      <p:bldP spid="47" grpId="0"/>
      <p:bldP spid="48" grpId="0" animBg="1"/>
      <p:bldP spid="49" grpId="0"/>
      <p:bldP spid="50" grpId="0" animBg="1"/>
      <p:bldP spid="50" grpId="1" animBg="1"/>
      <p:bldP spid="51" grpId="0"/>
      <p:bldP spid="51" grpId="1"/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/>
              <a:t>什么是</a:t>
            </a:r>
            <a:r>
              <a:rPr lang="zh-CN" altLang="en-US" sz="2000" dirty="0" smtClean="0">
                <a:latin typeface="+mn-ea"/>
                <a:ea typeface="+mn-ea"/>
              </a:rPr>
              <a:t>ListIterator</a:t>
            </a:r>
            <a:r>
              <a:rPr lang="zh-CN" altLang="en-US" sz="2000" dirty="0" smtClean="0"/>
              <a:t>迭代器</a:t>
            </a:r>
            <a:endParaRPr lang="zh-CN" altLang="en-US" sz="3200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定义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内涵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sym typeface="+mn-ea"/>
              </a:rPr>
              <a:t>允许双向遍历列表</a:t>
            </a:r>
            <a:endParaRPr lang="zh-CN" altLang="en-US" dirty="0" smtClean="0">
              <a:sym typeface="+mn-ea"/>
            </a:endParaRPr>
          </a:p>
          <a:p>
            <a:pPr lvl="1"/>
            <a:r>
              <a:rPr lang="zh-CN" altLang="en-US" dirty="0" smtClean="0">
                <a:sym typeface="+mn-ea"/>
              </a:rPr>
              <a:t>实现前向遍历；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800" dirty="0" smtClean="0">
                <a:sym typeface="+mn-ea"/>
              </a:rPr>
              <a:t>新增</a:t>
            </a:r>
            <a:r>
              <a:rPr lang="en-US" altLang="zh-CN" sz="1800" dirty="0" smtClean="0">
                <a:sym typeface="+mn-ea"/>
              </a:rPr>
              <a:t>hasprevious()</a:t>
            </a:r>
            <a:r>
              <a:rPr lang="zh-CN" altLang="en-US" sz="1800" dirty="0" smtClean="0">
                <a:sym typeface="+mn-ea"/>
              </a:rPr>
              <a:t>方法和</a:t>
            </a:r>
            <a:r>
              <a:rPr lang="en-US" altLang="zh-CN" sz="1800" dirty="0" smtClean="0">
                <a:sym typeface="+mn-ea"/>
              </a:rPr>
              <a:t>previous()</a:t>
            </a:r>
            <a:r>
              <a:rPr lang="zh-CN" altLang="en-US" sz="1800" dirty="0" smtClean="0">
                <a:sym typeface="+mn-ea"/>
              </a:rPr>
              <a:t>方法；</a:t>
            </a:r>
            <a:endParaRPr lang="zh-CN" altLang="en-US" sz="1800" dirty="0" smtClean="0">
              <a:sym typeface="+mn-ea"/>
            </a:endParaRPr>
          </a:p>
          <a:p>
            <a:pPr marL="457200" lvl="1" indent="0">
              <a:buNone/>
            </a:pPr>
            <a:endParaRPr lang="zh-CN" altLang="en-US" sz="1800" dirty="0" smtClean="0">
              <a:sym typeface="+mn-ea"/>
            </a:endParaRPr>
          </a:p>
          <a:p>
            <a:pPr marL="0" indent="0">
              <a:buNone/>
            </a:pP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名词解释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1380490" y="2605405"/>
            <a:ext cx="1964690" cy="333554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是</a:t>
            </a:r>
            <a:r>
              <a:rPr lang="en-US" altLang="zh-CN" sz="1400" dirty="0">
                <a:sym typeface="+mn-ea"/>
              </a:rPr>
              <a:t>列表迭代器</a:t>
            </a:r>
            <a:endParaRPr lang="en-US" altLang="zh-CN" sz="1400" dirty="0">
              <a:sym typeface="+mn-ea"/>
            </a:endParaRPr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520700" y="1428115"/>
            <a:ext cx="6318885" cy="737234"/>
          </a:xfrm>
          <a:prstGeom prst="roundRect">
            <a:avLst>
              <a:gd name="adj" fmla="val 0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1400" dirty="0"/>
              <a:t>list</a:t>
            </a:r>
            <a:r>
              <a:rPr sz="1400" dirty="0"/>
              <a:t>　 英 [</a:t>
            </a:r>
            <a:r>
              <a:rPr lang="en-US" sz="1400" dirty="0"/>
              <a:t>list</a:t>
            </a:r>
            <a:r>
              <a:rPr sz="1400" dirty="0"/>
              <a:t>]  　 　</a:t>
            </a:r>
            <a:endParaRPr sz="1400" dirty="0"/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sz="1400" dirty="0"/>
              <a:t>n. </a:t>
            </a:r>
            <a:r>
              <a:rPr lang="zh-CN" sz="1400" dirty="0"/>
              <a:t>目录</a:t>
            </a:r>
            <a:r>
              <a:rPr sz="1400" dirty="0">
                <a:sym typeface="+mn-ea"/>
              </a:rPr>
              <a:t>；</a:t>
            </a:r>
            <a:r>
              <a:rPr lang="zh-CN" sz="1400" dirty="0"/>
              <a:t>名单</a:t>
            </a:r>
            <a:r>
              <a:rPr sz="1400" dirty="0">
                <a:sym typeface="+mn-ea"/>
              </a:rPr>
              <a:t>；</a:t>
            </a:r>
            <a:r>
              <a:rPr lang="zh-CN" sz="1400" dirty="0"/>
              <a:t>明细表</a:t>
            </a:r>
            <a:r>
              <a:rPr sz="1400" dirty="0">
                <a:sym typeface="+mn-ea"/>
              </a:rPr>
              <a:t>；</a:t>
            </a:r>
            <a:r>
              <a:rPr lang="zh-CN" sz="1400" dirty="0"/>
              <a:t>              </a:t>
            </a:r>
            <a:r>
              <a:rPr lang="en-US" altLang="zh-CN" sz="1400" dirty="0"/>
              <a:t>v</a:t>
            </a:r>
            <a:r>
              <a:rPr sz="1400" dirty="0">
                <a:sym typeface="+mn-ea"/>
              </a:rPr>
              <a:t>.</a:t>
            </a:r>
            <a:r>
              <a:rPr lang="zh-CN" altLang="en-US" sz="1400" dirty="0"/>
              <a:t>列为表上</a:t>
            </a:r>
            <a:r>
              <a:rPr sz="1400" dirty="0">
                <a:sym typeface="+mn-ea"/>
              </a:rPr>
              <a:t>；</a:t>
            </a:r>
            <a:endParaRPr lang="zh-CN" altLang="en-US" sz="14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  <a:ea typeface="+mn-ea"/>
                <a:sym typeface="+mn-ea"/>
              </a:rPr>
              <a:t>ListIterator</a:t>
            </a:r>
            <a:r>
              <a:rPr lang="zh-CN" altLang="en-US" dirty="0" smtClean="0">
                <a:sym typeface="+mn-ea"/>
              </a:rPr>
              <a:t>迭代器应用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知识应用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1365250" y="771525"/>
            <a:ext cx="7232650" cy="4409408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ArrayList dogs = new ArrayList&lt;Dog&gt;();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.....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dogs.add(ououDog);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dogs.add(yayaDog);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dogs.add(meimeiDog);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dogs.add(feifeiDog);		</a:t>
            </a:r>
            <a:endParaRPr kumimoji="0" lang="en-US" altLang="zh-CN" sz="1400" i="0" u="none" strike="noStrike" kern="1200" cap="none" spc="0" normalizeH="0" baseline="0" dirty="0"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ListIterator&lt;String&gt; iter = dogs.listIterator()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System.out.print("由前向后输出：")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while(iter.hasNext()){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    Dog str = iter.next()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    System.out.print(str + "、")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}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System.out.print("\n由后向前输出：")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while(iter.hasPrevious()){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    Dog str = iter.previous()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    System.out.print(str + "、") ;  </a:t>
            </a:r>
            <a:endParaRPr lang="en-US" altLang="zh-CN" sz="1400" dirty="0">
              <a:sym typeface="+mn-ea"/>
            </a:endParaRP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sz="1400" dirty="0">
                <a:sym typeface="+mn-ea"/>
              </a:rPr>
              <a:t>        }  </a:t>
            </a:r>
            <a:endParaRPr lang="en-US" altLang="zh-CN" sz="1400" dirty="0">
              <a:sym typeface="+mn-ea"/>
            </a:endParaRPr>
          </a:p>
        </p:txBody>
      </p:sp>
      <p:sp>
        <p:nvSpPr>
          <p:cNvPr id="21520" name="Rectangle 34"/>
          <p:cNvSpPr/>
          <p:nvPr/>
        </p:nvSpPr>
        <p:spPr>
          <a:xfrm>
            <a:off x="1915795" y="3985895"/>
            <a:ext cx="2355850" cy="26670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9" name="Rectangle 34"/>
          <p:cNvSpPr/>
          <p:nvPr/>
        </p:nvSpPr>
        <p:spPr>
          <a:xfrm>
            <a:off x="1517650" y="2367915"/>
            <a:ext cx="3462655" cy="25590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1511" name="AutoShape 8"/>
          <p:cNvSpPr>
            <a:spLocks noChangeArrowheads="1"/>
          </p:cNvSpPr>
          <p:nvPr/>
        </p:nvSpPr>
        <p:spPr bwMode="auto">
          <a:xfrm>
            <a:off x="5572125" y="2367759"/>
            <a:ext cx="3025614" cy="408144"/>
          </a:xfrm>
          <a:prstGeom prst="wedgeRoundRectCallout">
            <a:avLst>
              <a:gd name="adj1" fmla="val -51148"/>
              <a:gd name="adj2" fmla="val -8139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获得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ListIterator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迭代器对象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21510" name="AutoShape 7"/>
          <p:cNvSpPr>
            <a:spLocks noChangeArrowheads="1"/>
          </p:cNvSpPr>
          <p:nvPr/>
        </p:nvSpPr>
        <p:spPr bwMode="auto">
          <a:xfrm>
            <a:off x="5242560" y="3915572"/>
            <a:ext cx="2291554" cy="408144"/>
          </a:xfrm>
          <a:prstGeom prst="wedgeRoundRectCallout">
            <a:avLst>
              <a:gd name="adj1" fmla="val -34398"/>
              <a:gd name="adj2" fmla="val 46662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判断是有前面的元素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1514" name="直接箭头连接符 11"/>
          <p:cNvPicPr/>
          <p:nvPr/>
        </p:nvPicPr>
        <p:blipFill>
          <a:blip r:embed="rId1"/>
          <a:stretch>
            <a:fillRect/>
          </a:stretch>
        </p:blipFill>
        <p:spPr>
          <a:xfrm>
            <a:off x="4440873" y="4034155"/>
            <a:ext cx="815975" cy="360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5" name="直接箭头连接符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80305" y="2444115"/>
            <a:ext cx="749300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34"/>
          <p:cNvSpPr/>
          <p:nvPr/>
        </p:nvSpPr>
        <p:spPr>
          <a:xfrm>
            <a:off x="1915795" y="4252595"/>
            <a:ext cx="2355850" cy="24765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AutoShape 7"/>
          <p:cNvSpPr>
            <a:spLocks noChangeArrowheads="1"/>
          </p:cNvSpPr>
          <p:nvPr/>
        </p:nvSpPr>
        <p:spPr bwMode="auto">
          <a:xfrm>
            <a:off x="5242560" y="4323877"/>
            <a:ext cx="1831814" cy="408144"/>
          </a:xfrm>
          <a:prstGeom prst="wedgeRoundRectCallout">
            <a:avLst>
              <a:gd name="adj1" fmla="val -34398"/>
              <a:gd name="adj2" fmla="val 46662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输出前面的元素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6" name="直接箭头连接符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980305" y="2420620"/>
            <a:ext cx="749300" cy="35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直接箭头连接符 11"/>
          <p:cNvPicPr/>
          <p:nvPr/>
        </p:nvPicPr>
        <p:blipFill>
          <a:blip r:embed="rId1"/>
          <a:stretch>
            <a:fillRect/>
          </a:stretch>
        </p:blipFill>
        <p:spPr>
          <a:xfrm>
            <a:off x="4426268" y="4371340"/>
            <a:ext cx="815975" cy="3603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0" grpId="0" bldLvl="0" animBg="1"/>
      <p:bldP spid="21519" grpId="0" bldLvl="0" animBg="1"/>
      <p:bldP spid="21511" grpId="0" bldLvl="0" animBg="1"/>
      <p:bldP spid="21510" grpId="0" bldLvl="0" animBg="1"/>
      <p:bldP spid="2" grpId="0" bldLvl="0" animBg="1"/>
      <p:bldP spid="3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  <a:ea typeface="+mn-ea"/>
                <a:sym typeface="+mn-ea"/>
              </a:rPr>
              <a:t>foreach</a:t>
            </a:r>
            <a:r>
              <a:rPr lang="zh-CN" altLang="en-US" sz="2000" dirty="0" smtClean="0">
                <a:sym typeface="+mn-ea"/>
              </a:rPr>
              <a:t>循环回顾</a:t>
            </a:r>
            <a:endParaRPr lang="zh-CN" altLang="en-US" sz="2000" dirty="0" smtClean="0">
              <a:sym typeface="+mn-ea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141730" y="1662430"/>
            <a:ext cx="3738880" cy="103400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for(</a:t>
            </a:r>
            <a:r>
              <a:rPr lang="zh-CN" altLang="en-US" sz="1400" dirty="0">
                <a:sym typeface="+mn-ea"/>
              </a:rPr>
              <a:t>元素类型</a:t>
            </a:r>
            <a:r>
              <a:rPr lang="en-US" altLang="zh-CN" sz="1400" dirty="0">
                <a:sym typeface="+mn-ea"/>
              </a:rPr>
              <a:t>t </a:t>
            </a:r>
            <a:r>
              <a:rPr lang="zh-CN" altLang="en-US" sz="1400" dirty="0">
                <a:sym typeface="+mn-ea"/>
              </a:rPr>
              <a:t>元素变量</a:t>
            </a:r>
            <a:r>
              <a:rPr lang="en-US" altLang="zh-CN" sz="1400" dirty="0">
                <a:sym typeface="+mn-ea"/>
              </a:rPr>
              <a:t>x : </a:t>
            </a:r>
            <a:r>
              <a:rPr lang="zh-CN" altLang="en-US" sz="1400" dirty="0">
                <a:sym typeface="+mn-ea"/>
              </a:rPr>
              <a:t>遍历对象</a:t>
            </a:r>
            <a:r>
              <a:rPr lang="en-US" altLang="zh-CN" sz="1400" dirty="0">
                <a:sym typeface="+mn-ea"/>
              </a:rPr>
              <a:t>obj){ </a:t>
            </a:r>
            <a:br>
              <a:rPr lang="zh-CN" altLang="en-US" sz="1400" dirty="0">
                <a:sym typeface="+mn-ea"/>
              </a:rPr>
            </a:br>
            <a:r>
              <a:rPr lang="zh-CN" altLang="en-US" sz="1400" dirty="0">
                <a:sym typeface="+mn-ea"/>
              </a:rPr>
              <a:t>     引用了</a:t>
            </a:r>
            <a:r>
              <a:rPr lang="en-US" altLang="zh-CN" sz="1400" dirty="0">
                <a:sym typeface="+mn-ea"/>
              </a:rPr>
              <a:t>x</a:t>
            </a:r>
            <a:r>
              <a:rPr lang="zh-CN" altLang="en-US" sz="1400" dirty="0">
                <a:sym typeface="+mn-ea"/>
              </a:rPr>
              <a:t>的</a:t>
            </a:r>
            <a:r>
              <a:rPr lang="en-US" altLang="zh-CN" sz="1400" dirty="0">
                <a:sym typeface="+mn-ea"/>
              </a:rPr>
              <a:t>java</a:t>
            </a:r>
            <a:r>
              <a:rPr lang="zh-CN" altLang="en-US" sz="1400" dirty="0">
                <a:sym typeface="+mn-ea"/>
              </a:rPr>
              <a:t>语句</a:t>
            </a:r>
            <a:r>
              <a:rPr lang="en-US" altLang="zh-CN" sz="1400" dirty="0">
                <a:sym typeface="+mn-ea"/>
              </a:rPr>
              <a:t>; </a:t>
            </a:r>
            <a:br>
              <a:rPr lang="zh-CN" altLang="en-US" sz="1400" dirty="0">
                <a:sym typeface="+mn-ea"/>
              </a:rPr>
            </a:br>
            <a:r>
              <a:rPr lang="en-US" altLang="zh-CN" sz="1400" dirty="0">
                <a:sym typeface="+mn-ea"/>
              </a:rPr>
              <a:t>} 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Calibri" panose="020F0502020204030204" pitchFamily="34" charset="0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4880610" y="2908935"/>
            <a:ext cx="3236595" cy="1046651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java5</a:t>
            </a:r>
            <a:r>
              <a:rPr lang="zh-CN" altLang="en-US" sz="1400" dirty="0">
                <a:sym typeface="+mn-ea"/>
              </a:rPr>
              <a:t>的新特征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for</a:t>
            </a:r>
            <a:r>
              <a:rPr lang="zh-CN" altLang="en-US" sz="1400" dirty="0">
                <a:sym typeface="+mn-ea"/>
              </a:rPr>
              <a:t>语句的特殊简化版本</a:t>
            </a:r>
            <a:endParaRPr lang="zh-CN" altLang="en-US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遍历数组，集合方便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1720" y="1250950"/>
            <a:ext cx="256921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foreach的语句格式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80610" y="2366010"/>
            <a:ext cx="206121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foreach的特点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  <a:ea typeface="+mn-ea"/>
                <a:sym typeface="+mn-ea"/>
              </a:rPr>
              <a:t>foreach</a:t>
            </a:r>
            <a:r>
              <a:rPr lang="zh-CN" altLang="en-US" sz="2000" dirty="0" smtClean="0">
                <a:sym typeface="+mn-ea"/>
              </a:rPr>
              <a:t>循环应用</a:t>
            </a:r>
            <a:endParaRPr lang="zh-CN" altLang="en-US" sz="2000" dirty="0" smtClean="0">
              <a:sym typeface="+mn-ea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686435" y="1904365"/>
            <a:ext cx="3442335" cy="1335318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ArrayList a=new ArrayList&lt;String&gt;();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for (String </a:t>
            </a:r>
            <a:r>
              <a:rPr lang="en-US" sz="1400" dirty="0">
                <a:sym typeface="+mn-ea"/>
              </a:rPr>
              <a:t>s</a:t>
            </a:r>
            <a:r>
              <a:rPr sz="1400" dirty="0">
                <a:sym typeface="+mn-ea"/>
              </a:rPr>
              <a:t> : </a:t>
            </a:r>
            <a:r>
              <a:rPr lang="en-US" sz="1400" dirty="0">
                <a:sym typeface="+mn-ea"/>
              </a:rPr>
              <a:t>a</a:t>
            </a:r>
            <a:r>
              <a:rPr sz="1400" dirty="0">
                <a:sym typeface="+mn-ea"/>
              </a:rPr>
              <a:t>) {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     </a:t>
            </a:r>
            <a:r>
              <a:rPr lang="en-US" altLang="zh-CN" sz="1400" dirty="0">
                <a:sym typeface="+mn-ea"/>
              </a:rPr>
              <a:t>System.out.println(s);</a:t>
            </a:r>
            <a:r>
              <a:rPr sz="1400" dirty="0">
                <a:sym typeface="+mn-ea"/>
              </a:rPr>
              <a:t>   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}</a:t>
            </a:r>
            <a:endParaRPr sz="1400" dirty="0">
              <a:sym typeface="+mn-ea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5071110" y="3073400"/>
            <a:ext cx="3502025" cy="166988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ArrayList a=new ArrayList&lt;String&gt;();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Iterator&lt;String&gt; it=a.iterator();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while(it.hasNext()){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System.out.println(it.next());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}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1110" y="2516505"/>
            <a:ext cx="218821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迭代器遍历集合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8650" y="1366520"/>
            <a:ext cx="2315210" cy="4114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foreach遍历集合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" grpId="0" bldLvl="0" animBg="1"/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dirty="0" smtClean="0"/>
              <a:t>知识目标</a:t>
            </a:r>
            <a:endParaRPr lang="zh-CN" dirty="0" smtClean="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01763" name="Rectangle 3"/>
          <p:cNvSpPr>
            <a:spLocks noGrp="1" noChangeArrowheads="1"/>
          </p:cNvSpPr>
          <p:nvPr>
            <p:ph idx="1"/>
          </p:nvPr>
        </p:nvSpPr>
        <p:spPr>
          <a:xfrm>
            <a:off x="184785" y="614045"/>
            <a:ext cx="8352790" cy="652780"/>
          </a:xfrm>
        </p:spPr>
        <p:txBody>
          <a:bodyPr/>
          <a:p>
            <a:pPr>
              <a:defRPr/>
            </a:pPr>
            <a:r>
              <a:rPr lang="zh-CN" altLang="en-US" dirty="0" smtClean="0">
                <a:sym typeface="+mn-ea"/>
              </a:rPr>
              <a:t>容器框架（</a:t>
            </a:r>
            <a:r>
              <a:rPr lang="en-US" altLang="zh-CN" dirty="0" smtClean="0">
                <a:sym typeface="+mn-ea"/>
              </a:rPr>
              <a:t>Container Taxonomy </a:t>
            </a:r>
            <a:r>
              <a:rPr lang="zh-CN" altLang="en-US" dirty="0" smtClean="0">
                <a:sym typeface="+mn-ea"/>
              </a:rPr>
              <a:t>）</a:t>
            </a:r>
            <a:r>
              <a:rPr lang="en-US" altLang="zh-CN" dirty="0" smtClean="0">
                <a:sym typeface="+mn-ea"/>
              </a:rPr>
              <a:t>:</a:t>
            </a:r>
            <a:r>
              <a:rPr dirty="0">
                <a:sym typeface="+mn-ea"/>
              </a:rPr>
              <a:t>是为</a:t>
            </a:r>
            <a:r>
              <a:rPr lang="zh-CN" dirty="0">
                <a:sym typeface="+mn-ea"/>
              </a:rPr>
              <a:t>了</a:t>
            </a:r>
            <a:r>
              <a:rPr dirty="0">
                <a:sym typeface="+mn-ea"/>
              </a:rPr>
              <a:t>表示和操作</a:t>
            </a:r>
            <a:r>
              <a:rPr lang="zh-CN" dirty="0">
                <a:sym typeface="+mn-ea"/>
              </a:rPr>
              <a:t>容器</a:t>
            </a:r>
            <a:r>
              <a:rPr dirty="0">
                <a:sym typeface="+mn-ea"/>
              </a:rPr>
              <a:t>而</a:t>
            </a:r>
            <a:r>
              <a:rPr lang="zh-CN" dirty="0">
                <a:sym typeface="+mn-ea"/>
              </a:rPr>
              <a:t>规定的</a:t>
            </a:r>
            <a:r>
              <a:rPr dirty="0">
                <a:sym typeface="+mn-ea"/>
              </a:rPr>
              <a:t>统一标准的体系结构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 smtClean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614045"/>
            <a:ext cx="9144000" cy="454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文本框 1"/>
          <p:cNvSpPr txBox="1"/>
          <p:nvPr/>
        </p:nvSpPr>
        <p:spPr>
          <a:xfrm>
            <a:off x="-370205" y="741045"/>
            <a:ext cx="2062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+mn-ea"/>
                <a:ea typeface="+mn-ea"/>
              </a:rPr>
              <a:t>容器框架图</a:t>
            </a:r>
            <a:endParaRPr lang="zh-CN" altLang="en-US" sz="1800" b="1">
              <a:latin typeface="+mn-ea"/>
              <a:ea typeface="+mn-ea"/>
            </a:endParaRPr>
          </a:p>
        </p:txBody>
      </p:sp>
      <p:sp>
        <p:nvSpPr>
          <p:cNvPr id="63" name="AutoShape 11"/>
          <p:cNvSpPr>
            <a:spLocks noChangeArrowheads="1"/>
          </p:cNvSpPr>
          <p:nvPr/>
        </p:nvSpPr>
        <p:spPr bwMode="gray">
          <a:xfrm>
            <a:off x="0" y="4701459"/>
            <a:ext cx="3382645" cy="3398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向量：</a:t>
            </a: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动态数组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gray">
          <a:xfrm>
            <a:off x="121920" y="4701459"/>
            <a:ext cx="3382645" cy="3398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数组：开辟连续内存空间，长度固定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AutoShape 11"/>
          <p:cNvSpPr>
            <a:spLocks noChangeArrowheads="1"/>
          </p:cNvSpPr>
          <p:nvPr/>
        </p:nvSpPr>
        <p:spPr bwMode="gray">
          <a:xfrm>
            <a:off x="342265" y="4701459"/>
            <a:ext cx="3382645" cy="339887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栈：后进先出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gray">
          <a:xfrm>
            <a:off x="508635" y="4701458"/>
            <a:ext cx="3714750" cy="339889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队列：先进先出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gray">
          <a:xfrm>
            <a:off x="589280" y="4701591"/>
            <a:ext cx="3714750" cy="34216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p>
            <a:pPr marL="0" lvl="1" indent="-285750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链表：内存不连续，插入，删除操作效率高</a:t>
            </a:r>
            <a:endParaRPr 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 bldLvl="0" animBg="1"/>
      <p:bldP spid="3" grpId="0" bldLvl="0" animBg="1"/>
      <p:bldP spid="4" grpId="0" bldLvl="0" animBg="1"/>
      <p:bldP spid="5" grpId="0" bldLvl="0" animBg="1"/>
      <p:bldP spid="6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sym typeface="+mn-ea"/>
              </a:rPr>
              <a:t>三种集合</a:t>
            </a:r>
            <a:r>
              <a:rPr lang="zh-CN" altLang="en-US" dirty="0" smtClean="0">
                <a:sym typeface="+mn-ea"/>
              </a:rPr>
              <a:t>遍历</a:t>
            </a:r>
            <a:r>
              <a:rPr lang="zh-CN" altLang="en-US" sz="2000" dirty="0" smtClean="0">
                <a:sym typeface="+mn-ea"/>
              </a:rPr>
              <a:t>方式区别</a:t>
            </a:r>
            <a:endParaRPr lang="zh-CN" altLang="en-US" sz="2000" dirty="0" smtClean="0">
              <a:sym typeface="+mn-ea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3154045" y="610235"/>
            <a:ext cx="3065145" cy="2452568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public static void testIterator(List list) {  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      Object temp;  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      for(Iterator&lt;Object&gt; it = list.iterator();it.hasNext();){  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          temp = it.next();  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      }  </a:t>
            </a:r>
            <a:endParaRPr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  }    </a:t>
            </a:r>
            <a:endParaRPr sz="1400" dirty="0">
              <a:sym typeface="+mn-ea"/>
            </a:endParaRPr>
          </a:p>
        </p:txBody>
      </p:sp>
      <p:sp>
        <p:nvSpPr>
          <p:cNvPr id="3" name="AutoShape 9"/>
          <p:cNvSpPr>
            <a:spLocks noChangeArrowheads="1"/>
          </p:cNvSpPr>
          <p:nvPr/>
        </p:nvSpPr>
        <p:spPr bwMode="auto">
          <a:xfrm>
            <a:off x="646430" y="2576195"/>
            <a:ext cx="2895600" cy="203607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public static void testFor(List list) {  Object temp;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    for (int i = 0; i &lt; 1000000; i++) {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        temp = list.get(i);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    }  }  </a:t>
            </a:r>
            <a:endParaRPr lang="en-US" altLang="zh-CN" sz="1400" dirty="0">
              <a:sym typeface="+mn-ea"/>
            </a:endParaRPr>
          </a:p>
        </p:txBody>
      </p: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5709920" y="2576195"/>
            <a:ext cx="2941955" cy="2003457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public static void testForEach(List list) {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    Object temp;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    for(Object t : list)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        temp = t;  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    }    </a:t>
            </a:r>
            <a:endParaRPr lang="en-US" altLang="zh-CN" sz="1400" dirty="0">
              <a:sym typeface="+mn-ea"/>
            </a:endParaRPr>
          </a:p>
        </p:txBody>
      </p:sp>
      <p:sp>
        <p:nvSpPr>
          <p:cNvPr id="183" name=" 183"/>
          <p:cNvSpPr/>
          <p:nvPr/>
        </p:nvSpPr>
        <p:spPr>
          <a:xfrm>
            <a:off x="646430" y="4147820"/>
            <a:ext cx="737235" cy="431800"/>
          </a:xfrm>
          <a:prstGeom prst="roundRect">
            <a:avLst>
              <a:gd name="adj" fmla="val 343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最高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 183"/>
          <p:cNvSpPr/>
          <p:nvPr/>
        </p:nvSpPr>
        <p:spPr>
          <a:xfrm>
            <a:off x="4318000" y="2630805"/>
            <a:ext cx="737235" cy="431800"/>
          </a:xfrm>
          <a:prstGeom prst="roundRect">
            <a:avLst>
              <a:gd name="adj" fmla="val 343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其次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 183"/>
          <p:cNvSpPr/>
          <p:nvPr/>
        </p:nvSpPr>
        <p:spPr>
          <a:xfrm>
            <a:off x="7835265" y="4070350"/>
            <a:ext cx="737235" cy="431800"/>
          </a:xfrm>
          <a:prstGeom prst="roundRect">
            <a:avLst>
              <a:gd name="adj" fmla="val 343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最低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305" y="3586480"/>
            <a:ext cx="6295390" cy="1400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4490" y="1216660"/>
            <a:ext cx="2696210" cy="8604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27330" indent="-22733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现在分别用三种方式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 algn="l" eaLnBrk="0" hangingPunct="0">
              <a:lnSpc>
                <a:spcPts val="25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打印0-100000的数字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83" grpId="0" animBg="1"/>
      <p:bldP spid="4" grpId="0" animBg="1"/>
      <p:bldP spid="5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空心弧 10"/>
          <p:cNvSpPr>
            <a:spLocks noChangeArrowheads="1"/>
          </p:cNvSpPr>
          <p:nvPr/>
        </p:nvSpPr>
        <p:spPr bwMode="auto">
          <a:xfrm rot="16200000">
            <a:off x="1493044" y="1904523"/>
            <a:ext cx="1977390" cy="1980248"/>
          </a:xfrm>
          <a:custGeom>
            <a:avLst/>
            <a:gdLst>
              <a:gd name="G0" fmla="+- 9014 0 0"/>
              <a:gd name="G1" fmla="+- 9868328 0 0"/>
              <a:gd name="G2" fmla="+- 0 0 9868328"/>
              <a:gd name="T0" fmla="*/ 0 256 1"/>
              <a:gd name="T1" fmla="*/ 180 256 1"/>
              <a:gd name="G3" fmla="+- 9868328 T0 T1"/>
              <a:gd name="T2" fmla="*/ 0 256 1"/>
              <a:gd name="T3" fmla="*/ 90 256 1"/>
              <a:gd name="G4" fmla="+- 9868328 T2 T3"/>
              <a:gd name="G5" fmla="*/ G4 2 1"/>
              <a:gd name="T4" fmla="*/ 90 256 1"/>
              <a:gd name="T5" fmla="*/ 0 256 1"/>
              <a:gd name="G6" fmla="+- 9868328 T4 T5"/>
              <a:gd name="G7" fmla="*/ G6 2 1"/>
              <a:gd name="G8" fmla="abs 9868328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9014"/>
              <a:gd name="G18" fmla="*/ 9014 1 2"/>
              <a:gd name="G19" fmla="+- G18 5400 0"/>
              <a:gd name="G20" fmla="cos G19 9868328"/>
              <a:gd name="G21" fmla="sin G19 9868328"/>
              <a:gd name="G22" fmla="+- G20 10800 0"/>
              <a:gd name="G23" fmla="+- G21 10800 0"/>
              <a:gd name="G24" fmla="+- 10800 0 G20"/>
              <a:gd name="G25" fmla="+- 9014 10800 0"/>
              <a:gd name="G26" fmla="?: G9 G17 G25"/>
              <a:gd name="G27" fmla="?: G9 0 21600"/>
              <a:gd name="G28" fmla="cos 10800 9868328"/>
              <a:gd name="G29" fmla="sin 10800 9868328"/>
              <a:gd name="G30" fmla="sin 9014 9868328"/>
              <a:gd name="G31" fmla="+- G28 10800 0"/>
              <a:gd name="G32" fmla="+- G29 10800 0"/>
              <a:gd name="G33" fmla="+- G30 10800 0"/>
              <a:gd name="G34" fmla="?: G4 0 G31"/>
              <a:gd name="G35" fmla="?: 9868328 G34 0"/>
              <a:gd name="G36" fmla="?: G6 G35 G31"/>
              <a:gd name="G37" fmla="+- 21600 0 G36"/>
              <a:gd name="G38" fmla="?: G4 0 G33"/>
              <a:gd name="G39" fmla="?: 9868328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2170 w 21600"/>
              <a:gd name="T15" fmla="*/ 15666 h 21600"/>
              <a:gd name="T16" fmla="*/ 10800 w 21600"/>
              <a:gd name="T17" fmla="*/ 1786 h 21600"/>
              <a:gd name="T18" fmla="*/ 19430 w 21600"/>
              <a:gd name="T19" fmla="*/ 15666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948" y="15227"/>
                </a:moveTo>
                <a:cubicBezTo>
                  <a:pt x="2186" y="13876"/>
                  <a:pt x="1786" y="12351"/>
                  <a:pt x="1786" y="10800"/>
                </a:cubicBezTo>
                <a:cubicBezTo>
                  <a:pt x="1786" y="5821"/>
                  <a:pt x="5821" y="1786"/>
                  <a:pt x="10800" y="1786"/>
                </a:cubicBezTo>
                <a:cubicBezTo>
                  <a:pt x="15778" y="1786"/>
                  <a:pt x="19814" y="5821"/>
                  <a:pt x="19814" y="10800"/>
                </a:cubicBezTo>
                <a:cubicBezTo>
                  <a:pt x="19814" y="12351"/>
                  <a:pt x="19413" y="13876"/>
                  <a:pt x="18651" y="15227"/>
                </a:cubicBezTo>
                <a:lnTo>
                  <a:pt x="20207" y="16105"/>
                </a:lnTo>
                <a:cubicBezTo>
                  <a:pt x="21120" y="14486"/>
                  <a:pt x="21600" y="12658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2658"/>
                  <a:pt x="479" y="14486"/>
                  <a:pt x="1392" y="16105"/>
                </a:cubicBezTo>
                <a:close/>
              </a:path>
            </a:pathLst>
          </a:custGeom>
          <a:solidFill>
            <a:srgbClr val="EE36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8" name="空心弧 11"/>
          <p:cNvSpPr>
            <a:spLocks noChangeArrowheads="1"/>
          </p:cNvSpPr>
          <p:nvPr/>
        </p:nvSpPr>
        <p:spPr bwMode="auto">
          <a:xfrm rot="16426183">
            <a:off x="1651636" y="2064543"/>
            <a:ext cx="1640205" cy="1643063"/>
          </a:xfrm>
          <a:custGeom>
            <a:avLst/>
            <a:gdLst>
              <a:gd name="G0" fmla="+- 8722 0 0"/>
              <a:gd name="G1" fmla="+- 13154032 0 0"/>
              <a:gd name="G2" fmla="+- 0 0 13154032"/>
              <a:gd name="T0" fmla="*/ 0 256 1"/>
              <a:gd name="T1" fmla="*/ 180 256 1"/>
              <a:gd name="G3" fmla="+- 13154032 T0 T1"/>
              <a:gd name="T2" fmla="*/ 0 256 1"/>
              <a:gd name="T3" fmla="*/ 90 256 1"/>
              <a:gd name="G4" fmla="+- 13154032 T2 T3"/>
              <a:gd name="G5" fmla="*/ G4 2 1"/>
              <a:gd name="T4" fmla="*/ 90 256 1"/>
              <a:gd name="T5" fmla="*/ 0 256 1"/>
              <a:gd name="G6" fmla="+- 13154032 T4 T5"/>
              <a:gd name="G7" fmla="*/ G6 2 1"/>
              <a:gd name="G8" fmla="abs 13154032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8722"/>
              <a:gd name="G18" fmla="*/ 8722 1 2"/>
              <a:gd name="G19" fmla="+- G18 5400 0"/>
              <a:gd name="G20" fmla="cos G19 13154032"/>
              <a:gd name="G21" fmla="sin G19 13154032"/>
              <a:gd name="G22" fmla="+- G20 10800 0"/>
              <a:gd name="G23" fmla="+- G21 10800 0"/>
              <a:gd name="G24" fmla="+- 10800 0 G20"/>
              <a:gd name="G25" fmla="+- 8722 10800 0"/>
              <a:gd name="G26" fmla="?: G9 G17 G25"/>
              <a:gd name="G27" fmla="?: G9 0 21600"/>
              <a:gd name="G28" fmla="cos 10800 13154032"/>
              <a:gd name="G29" fmla="sin 10800 13154032"/>
              <a:gd name="G30" fmla="sin 8722 13154032"/>
              <a:gd name="G31" fmla="+- G28 10800 0"/>
              <a:gd name="G32" fmla="+- G29 10800 0"/>
              <a:gd name="G33" fmla="+- G30 10800 0"/>
              <a:gd name="G34" fmla="?: G4 0 G31"/>
              <a:gd name="G35" fmla="?: 13154032 G34 0"/>
              <a:gd name="G36" fmla="?: G6 G35 G31"/>
              <a:gd name="G37" fmla="+- 21600 0 G36"/>
              <a:gd name="G38" fmla="?: G4 0 G33"/>
              <a:gd name="G39" fmla="?: 13154032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70 w 21600"/>
              <a:gd name="T15" fmla="*/ 7347 h 21600"/>
              <a:gd name="T16" fmla="*/ 10800 w 21600"/>
              <a:gd name="T17" fmla="*/ 2078 h 21600"/>
              <a:gd name="T18" fmla="*/ 19930 w 21600"/>
              <a:gd name="T19" fmla="*/ 7347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2641" y="7714"/>
                </a:moveTo>
                <a:cubicBezTo>
                  <a:pt x="3924" y="4322"/>
                  <a:pt x="7173" y="2078"/>
                  <a:pt x="10799" y="2078"/>
                </a:cubicBezTo>
                <a:cubicBezTo>
                  <a:pt x="14426" y="2078"/>
                  <a:pt x="17675" y="4322"/>
                  <a:pt x="18958" y="7714"/>
                </a:cubicBezTo>
                <a:lnTo>
                  <a:pt x="20901" y="6979"/>
                </a:lnTo>
                <a:cubicBezTo>
                  <a:pt x="19313" y="2779"/>
                  <a:pt x="15290" y="0"/>
                  <a:pt x="10800" y="0"/>
                </a:cubicBezTo>
                <a:cubicBezTo>
                  <a:pt x="6309" y="0"/>
                  <a:pt x="2286" y="2779"/>
                  <a:pt x="698" y="6979"/>
                </a:cubicBezTo>
                <a:close/>
              </a:path>
            </a:pathLst>
          </a:custGeom>
          <a:solidFill>
            <a:srgbClr val="F4902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9" name="空心弧 12"/>
          <p:cNvSpPr>
            <a:spLocks noChangeArrowheads="1"/>
          </p:cNvSpPr>
          <p:nvPr/>
        </p:nvSpPr>
        <p:spPr bwMode="auto">
          <a:xfrm rot="16200000">
            <a:off x="1311593" y="1743075"/>
            <a:ext cx="2304574" cy="2304574"/>
          </a:xfrm>
          <a:custGeom>
            <a:avLst/>
            <a:gdLst>
              <a:gd name="G0" fmla="+- 9049 0 0"/>
              <a:gd name="G1" fmla="+- 7945690 0 0"/>
              <a:gd name="G2" fmla="+- 0 0 7945690"/>
              <a:gd name="T0" fmla="*/ 0 256 1"/>
              <a:gd name="T1" fmla="*/ 180 256 1"/>
              <a:gd name="G3" fmla="+- 7945690 T0 T1"/>
              <a:gd name="T2" fmla="*/ 0 256 1"/>
              <a:gd name="T3" fmla="*/ 90 256 1"/>
              <a:gd name="G4" fmla="+- 7945690 T2 T3"/>
              <a:gd name="G5" fmla="*/ G4 2 1"/>
              <a:gd name="T4" fmla="*/ 90 256 1"/>
              <a:gd name="T5" fmla="*/ 0 256 1"/>
              <a:gd name="G6" fmla="+- 7945690 T4 T5"/>
              <a:gd name="G7" fmla="*/ G6 2 1"/>
              <a:gd name="G8" fmla="abs 794569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9049"/>
              <a:gd name="G18" fmla="*/ 9049 1 2"/>
              <a:gd name="G19" fmla="+- G18 5400 0"/>
              <a:gd name="G20" fmla="cos G19 7945690"/>
              <a:gd name="G21" fmla="sin G19 7945690"/>
              <a:gd name="G22" fmla="+- G20 10800 0"/>
              <a:gd name="G23" fmla="+- G21 10800 0"/>
              <a:gd name="G24" fmla="+- 10800 0 G20"/>
              <a:gd name="G25" fmla="+- 9049 10800 0"/>
              <a:gd name="G26" fmla="?: G9 G17 G25"/>
              <a:gd name="G27" fmla="?: G9 0 21600"/>
              <a:gd name="G28" fmla="cos 10800 7945690"/>
              <a:gd name="G29" fmla="sin 10800 7945690"/>
              <a:gd name="G30" fmla="sin 9049 7945690"/>
              <a:gd name="G31" fmla="+- G28 10800 0"/>
              <a:gd name="G32" fmla="+- G29 10800 0"/>
              <a:gd name="G33" fmla="+- G30 10800 0"/>
              <a:gd name="G34" fmla="?: G4 0 G31"/>
              <a:gd name="G35" fmla="?: 7945690 G34 0"/>
              <a:gd name="G36" fmla="?: G6 G35 G31"/>
              <a:gd name="G37" fmla="+- 21600 0 G36"/>
              <a:gd name="G38" fmla="?: G4 0 G33"/>
              <a:gd name="G39" fmla="?: 794569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652 w 21600"/>
              <a:gd name="T15" fmla="*/ 19285 h 21600"/>
              <a:gd name="T16" fmla="*/ 10800 w 21600"/>
              <a:gd name="T17" fmla="*/ 1751 h 21600"/>
              <a:gd name="T18" fmla="*/ 15948 w 21600"/>
              <a:gd name="T19" fmla="*/ 19285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4574"/>
                  <a:pt x="1971" y="18075"/>
                  <a:pt x="5198" y="20033"/>
                </a:cubicBezTo>
                <a:close/>
              </a:path>
            </a:pathLst>
          </a:custGeom>
          <a:solidFill>
            <a:srgbClr val="53C3B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 lang="zh-CN" altLang="zh-CN" sz="10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0" name="矩形 13"/>
          <p:cNvSpPr>
            <a:spLocks noChangeArrowheads="1"/>
          </p:cNvSpPr>
          <p:nvPr/>
        </p:nvSpPr>
        <p:spPr bwMode="auto">
          <a:xfrm>
            <a:off x="1598137" y="2685733"/>
            <a:ext cx="1818798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160" dirty="0" smtClean="0"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Queue</a:t>
            </a:r>
            <a:r>
              <a:rPr lang="zh-CN" altLang="en-US" sz="2160" dirty="0" smtClean="0"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集合</a:t>
            </a:r>
            <a:endParaRPr lang="zh-CN" altLang="en-US" sz="2160">
              <a:solidFill>
                <a:srgbClr val="31859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7661" name="组合 14"/>
          <p:cNvGrpSpPr/>
          <p:nvPr/>
        </p:nvGrpSpPr>
        <p:grpSpPr bwMode="auto">
          <a:xfrm>
            <a:off x="4446270" y="1331595"/>
            <a:ext cx="3933825" cy="723265"/>
            <a:chOff x="0" y="0"/>
            <a:chExt cx="4370701" cy="802320"/>
          </a:xfrm>
        </p:grpSpPr>
        <p:sp>
          <p:nvSpPr>
            <p:cNvPr id="27662" name="矩形 15"/>
            <p:cNvSpPr>
              <a:spLocks noChangeArrowheads="1"/>
            </p:cNvSpPr>
            <p:nvPr/>
          </p:nvSpPr>
          <p:spPr bwMode="auto">
            <a:xfrm>
              <a:off x="95245" y="72172"/>
              <a:ext cx="358757" cy="229911"/>
            </a:xfrm>
            <a:prstGeom prst="rect">
              <a:avLst/>
            </a:prstGeom>
            <a:solidFill>
              <a:srgbClr val="F4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63" name="TextBox 16"/>
            <p:cNvSpPr>
              <a:spLocks noChangeArrowheads="1"/>
            </p:cNvSpPr>
            <p:nvPr/>
          </p:nvSpPr>
          <p:spPr bwMode="auto">
            <a:xfrm>
              <a:off x="0" y="343046"/>
              <a:ext cx="4370701" cy="459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ym typeface="+mn-ea"/>
                </a:rPr>
                <a:t>是用于有序存储可重复元素的、先进先出的集合</a:t>
              </a:r>
              <a:endParaRPr lang="zh-CN" altLang="en-US" sz="1400" dirty="0">
                <a:sym typeface="+mn-ea"/>
              </a:endParaRPr>
            </a:p>
          </p:txBody>
        </p:sp>
        <p:sp>
          <p:nvSpPr>
            <p:cNvPr id="27664" name="矩形 17"/>
            <p:cNvSpPr>
              <a:spLocks noChangeArrowheads="1"/>
            </p:cNvSpPr>
            <p:nvPr/>
          </p:nvSpPr>
          <p:spPr bwMode="auto">
            <a:xfrm>
              <a:off x="558773" y="0"/>
              <a:ext cx="2020788" cy="408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1800" dirty="0" smtClean="0">
                  <a:latin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Queue</a:t>
              </a:r>
              <a:r>
                <a:rPr lang="zh-CN" altLang="en-US" sz="1800" dirty="0" smtClean="0">
                  <a:latin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集合</a:t>
              </a:r>
              <a:endParaRPr lang="zh-CN" altLang="en-US" sz="1800" b="1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665" name="组合 18"/>
          <p:cNvGrpSpPr/>
          <p:nvPr/>
        </p:nvGrpSpPr>
        <p:grpSpPr bwMode="auto">
          <a:xfrm>
            <a:off x="4446270" y="2418875"/>
            <a:ext cx="3601720" cy="743585"/>
            <a:chOff x="0" y="-25399"/>
            <a:chExt cx="4001713" cy="826188"/>
          </a:xfrm>
        </p:grpSpPr>
        <p:sp>
          <p:nvSpPr>
            <p:cNvPr id="27666" name="矩形 19"/>
            <p:cNvSpPr>
              <a:spLocks noChangeArrowheads="1"/>
            </p:cNvSpPr>
            <p:nvPr/>
          </p:nvSpPr>
          <p:spPr bwMode="auto">
            <a:xfrm>
              <a:off x="95245" y="92989"/>
              <a:ext cx="358757" cy="230264"/>
            </a:xfrm>
            <a:prstGeom prst="rect">
              <a:avLst/>
            </a:prstGeom>
            <a:solidFill>
              <a:srgbClr val="EE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67" name="TextBox 20"/>
            <p:cNvSpPr>
              <a:spLocks noChangeArrowheads="1"/>
            </p:cNvSpPr>
            <p:nvPr/>
          </p:nvSpPr>
          <p:spPr bwMode="auto">
            <a:xfrm>
              <a:off x="0" y="364765"/>
              <a:ext cx="4001713" cy="43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224155" lvl="1" indent="-224155" algn="l" defTabSz="381000" eaLnBrk="0" hangingPunct="0">
                <a:lnSpc>
                  <a:spcPct val="140000"/>
                </a:lnSpc>
                <a:buClr>
                  <a:schemeClr val="folHlink"/>
                </a:buClr>
                <a:buSzPct val="60000"/>
                <a:tabLst>
                  <a:tab pos="444500" algn="l"/>
                </a:tabLst>
                <a:defRPr/>
              </a:pPr>
              <a:r>
                <a:rPr sz="1400" dirty="0">
                  <a:sym typeface="+mn-ea"/>
                </a:rPr>
                <a:t>是封装了队列功能的容器框架中的公共接口</a:t>
              </a:r>
              <a:endParaRPr lang="zh-CN" sz="1400" dirty="0">
                <a:solidFill>
                  <a:srgbClr val="3F3F3F"/>
                </a:solidFill>
                <a:latin typeface="方正兰亭粗黑_GBK" charset="-122"/>
                <a:sym typeface="+mn-ea"/>
              </a:endParaRPr>
            </a:p>
          </p:txBody>
        </p:sp>
        <p:sp>
          <p:nvSpPr>
            <p:cNvPr id="27668" name="矩形 21"/>
            <p:cNvSpPr>
              <a:spLocks noChangeArrowheads="1"/>
            </p:cNvSpPr>
            <p:nvPr/>
          </p:nvSpPr>
          <p:spPr bwMode="auto">
            <a:xfrm>
              <a:off x="558772" y="-25399"/>
              <a:ext cx="2020787" cy="409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zh-CN" altLang="en-US" sz="1800" b="1">
                <a:solidFill>
                  <a:srgbClr val="31859B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7669" name="组合 22"/>
          <p:cNvGrpSpPr/>
          <p:nvPr/>
        </p:nvGrpSpPr>
        <p:grpSpPr bwMode="auto">
          <a:xfrm>
            <a:off x="4446270" y="3584893"/>
            <a:ext cx="3601720" cy="1681480"/>
            <a:chOff x="0" y="0"/>
            <a:chExt cx="4001712" cy="1867444"/>
          </a:xfrm>
        </p:grpSpPr>
        <p:sp>
          <p:nvSpPr>
            <p:cNvPr id="27670" name="矩形 23"/>
            <p:cNvSpPr>
              <a:spLocks noChangeArrowheads="1"/>
            </p:cNvSpPr>
            <p:nvPr/>
          </p:nvSpPr>
          <p:spPr bwMode="auto">
            <a:xfrm>
              <a:off x="95245" y="59234"/>
              <a:ext cx="358757" cy="230264"/>
            </a:xfrm>
            <a:prstGeom prst="rect">
              <a:avLst/>
            </a:prstGeom>
            <a:solidFill>
              <a:srgbClr val="53C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1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71" name="TextBox 24"/>
            <p:cNvSpPr>
              <a:spLocks noChangeArrowheads="1"/>
            </p:cNvSpPr>
            <p:nvPr/>
          </p:nvSpPr>
          <p:spPr bwMode="auto">
            <a:xfrm>
              <a:off x="0" y="330752"/>
              <a:ext cx="4001712" cy="1536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lvl="1" algn="l">
                <a:lnSpc>
                  <a:spcPct val="150000"/>
                </a:lnSpc>
              </a:pPr>
              <a:r>
                <a:rPr sz="1400" dirty="0">
                  <a:sym typeface="+mn-ea"/>
                </a:rPr>
                <a:t>只允许在表的前端进行删除操作，而在表的后端进行插入操作的线性</a:t>
              </a:r>
              <a:r>
                <a:rPr lang="zh-CN" sz="1400" dirty="0">
                  <a:sym typeface="+mn-ea"/>
                </a:rPr>
                <a:t>表</a:t>
              </a:r>
              <a:endParaRPr lang="zh-CN" sz="1400" dirty="0">
                <a:solidFill>
                  <a:srgbClr val="3F3F3F"/>
                </a:solidFill>
                <a:latin typeface="方正兰亭粗黑_GBK" charset="-122"/>
                <a:sym typeface="+mn-ea"/>
              </a:endParaRPr>
            </a:p>
            <a:p>
              <a:pPr marL="0" lvl="1" algn="l">
                <a:lnSpc>
                  <a:spcPct val="150000"/>
                </a:lnSpc>
              </a:pPr>
              <a:endParaRPr lang="zh-CN" altLang="en-US" sz="1400" dirty="0">
                <a:sym typeface="+mn-ea"/>
              </a:endParaRPr>
            </a:p>
            <a:p>
              <a:pPr marL="0" lvl="1" algn="l">
                <a:lnSpc>
                  <a:spcPct val="150000"/>
                </a:lnSpc>
              </a:pPr>
              <a:endParaRPr lang="zh-CN" altLang="en-US" sz="1400">
                <a:solidFill>
                  <a:srgbClr val="3F3F3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27672" name="矩形 25"/>
            <p:cNvSpPr>
              <a:spLocks noChangeArrowheads="1"/>
            </p:cNvSpPr>
            <p:nvPr/>
          </p:nvSpPr>
          <p:spPr bwMode="auto">
            <a:xfrm>
              <a:off x="558772" y="0"/>
              <a:ext cx="2020787" cy="716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dirty="0" smtClean="0">
                  <a:latin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队列</a:t>
              </a:r>
              <a:endParaRPr lang="zh-CN" altLang="en-US" sz="1800"/>
            </a:p>
            <a:p>
              <a:endParaRPr lang="zh-CN" altLang="en-US" sz="1800" b="1"/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smtClean="0">
                <a:sym typeface="+mn-ea"/>
              </a:rPr>
              <a:t>什么是</a:t>
            </a:r>
            <a:r>
              <a:rPr sz="2000" smtClean="0">
                <a:latin typeface="+mn-ea"/>
                <a:ea typeface="+mn-ea"/>
                <a:sym typeface="+mn-ea"/>
              </a:rPr>
              <a:t>Queue</a:t>
            </a:r>
            <a:r>
              <a:rPr smtClean="0">
                <a:sym typeface="+mn-ea"/>
              </a:rPr>
              <a:t>集合</a:t>
            </a:r>
            <a:endParaRPr lang="zh-CN" altLang="en-US" sz="32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5252720" y="236410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dirty="0" smtClean="0"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Queue</a:t>
            </a:r>
            <a:r>
              <a:rPr lang="zh-CN" altLang="en-US" dirty="0" smtClean="0">
                <a:latin typeface="黑体" panose="02010609060101010101" pitchFamily="2" charset="-122"/>
                <a:cs typeface="Times New Roman" panose="02020603050405020304" pitchFamily="18" charset="0"/>
                <a:sym typeface="+mn-ea"/>
              </a:rPr>
              <a:t>接口</a:t>
            </a:r>
            <a:endParaRPr lang="zh-CN" altLang="en-US"/>
          </a:p>
        </p:txBody>
      </p:sp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75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75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75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75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75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75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 bldLvl="0" autoUpdateAnimBg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什么是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Queue</a:t>
            </a:r>
            <a:r>
              <a:rPr lang="zh-CN" altLang="en-US" dirty="0" smtClean="0">
                <a:sym typeface="+mn-ea"/>
              </a:rPr>
              <a:t>接口</a:t>
            </a:r>
            <a:endParaRPr lang="zh-CN" altLang="en-US" dirty="0" smtClean="0">
              <a:sym typeface="+mn-ea"/>
            </a:endParaRPr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Queue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接口内涵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Queue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  <a:sym typeface="+mn-ea"/>
              </a:rPr>
              <a:t>实现类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290" y="1278890"/>
            <a:ext cx="6552565" cy="1428750"/>
          </a:xfrm>
          <a:prstGeom prst="rect">
            <a:avLst/>
          </a:prstGeom>
        </p:spPr>
      </p:pic>
      <p:sp>
        <p:nvSpPr>
          <p:cNvPr id="5" name="AutoShape 9"/>
          <p:cNvSpPr>
            <a:spLocks noChangeArrowheads="1"/>
          </p:cNvSpPr>
          <p:nvPr/>
        </p:nvSpPr>
        <p:spPr bwMode="auto">
          <a:xfrm>
            <a:off x="2996565" y="2974340"/>
            <a:ext cx="1509395" cy="333554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zh-CN" altLang="en-US" sz="1400" dirty="0">
                <a:sym typeface="+mn-ea"/>
              </a:rPr>
              <a:t>先进先出</a:t>
            </a:r>
            <a:endParaRPr lang="zh-CN" altLang="en-US" sz="1400" dirty="0">
              <a:sym typeface="+mn-ea"/>
            </a:endParaRPr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2996565" y="3907155"/>
            <a:ext cx="3521075" cy="333590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LinkedList</a:t>
            </a:r>
            <a:r>
              <a:rPr lang="zh-CN" altLang="en-US" sz="1400" dirty="0">
                <a:sym typeface="+mn-ea"/>
              </a:rPr>
              <a:t>、</a:t>
            </a:r>
            <a:r>
              <a:rPr lang="en-US" altLang="zh-CN" sz="1400" dirty="0">
                <a:sym typeface="+mn-ea"/>
              </a:rPr>
              <a:t>ArrayQueue</a:t>
            </a:r>
            <a:r>
              <a:rPr lang="zh-CN" altLang="en-US" sz="1400" dirty="0">
                <a:sym typeface="+mn-ea"/>
              </a:rPr>
              <a:t>和</a:t>
            </a:r>
            <a:r>
              <a:rPr lang="en-US" altLang="zh-CN" sz="1400" dirty="0">
                <a:sym typeface="+mn-ea"/>
              </a:rPr>
              <a:t>PriorityQueue</a:t>
            </a:r>
            <a:endParaRPr lang="zh-CN" altLang="en-US" sz="1400" dirty="0">
              <a:sym typeface="+mn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dirty="0" smtClean="0"/>
              <a:t>内容小结</a:t>
            </a:r>
            <a:endParaRPr dirty="0" smtClean="0"/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Iterator</a:t>
            </a:r>
            <a:r>
              <a:rPr lang="zh-CN" altLang="en-US" dirty="0" smtClean="0"/>
              <a:t>的常用方法？</a:t>
            </a:r>
            <a:endParaRPr lang="en-US" altLang="zh-CN" dirty="0" smtClean="0"/>
          </a:p>
          <a:p>
            <a:r>
              <a:rPr lang="zh-CN" altLang="en-US" dirty="0" smtClean="0"/>
              <a:t>遍历集合方式有几种？及它们之间的区别？</a:t>
            </a:r>
            <a:endParaRPr lang="en-US" altLang="zh-CN" dirty="0" smtClean="0"/>
          </a:p>
          <a:p>
            <a:r>
              <a:rPr lang="en-US" altLang="zh-CN" dirty="0" smtClean="0"/>
              <a:t>Queue</a:t>
            </a:r>
            <a:r>
              <a:rPr lang="zh-CN" altLang="en-US" dirty="0" smtClean="0"/>
              <a:t>集合类的特点？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/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现场提问</a:t>
            </a:r>
            <a:endParaRPr lang="zh-CN" altLang="en-US" dirty="0"/>
          </a:p>
        </p:txBody>
      </p:sp>
      <p:sp>
        <p:nvSpPr>
          <p:cNvPr id="7" name="Freeform 6"/>
          <p:cNvSpPr>
            <a:spLocks noEditPoints="1"/>
          </p:cNvSpPr>
          <p:nvPr/>
        </p:nvSpPr>
        <p:spPr bwMode="auto">
          <a:xfrm>
            <a:off x="214282" y="785800"/>
            <a:ext cx="236538" cy="233363"/>
          </a:xfrm>
          <a:custGeom>
            <a:avLst/>
            <a:gdLst>
              <a:gd name="T0" fmla="*/ 36 w 63"/>
              <a:gd name="T1" fmla="*/ 31 h 62"/>
              <a:gd name="T2" fmla="*/ 33 w 63"/>
              <a:gd name="T3" fmla="*/ 57 h 62"/>
              <a:gd name="T4" fmla="*/ 39 w 63"/>
              <a:gd name="T5" fmla="*/ 54 h 62"/>
              <a:gd name="T6" fmla="*/ 63 w 63"/>
              <a:gd name="T7" fmla="*/ 51 h 62"/>
              <a:gd name="T8" fmla="*/ 60 w 63"/>
              <a:gd name="T9" fmla="*/ 31 h 62"/>
              <a:gd name="T10" fmla="*/ 40 w 63"/>
              <a:gd name="T11" fmla="*/ 47 h 62"/>
              <a:gd name="T12" fmla="*/ 48 w 63"/>
              <a:gd name="T13" fmla="*/ 43 h 62"/>
              <a:gd name="T14" fmla="*/ 48 w 63"/>
              <a:gd name="T15" fmla="*/ 47 h 62"/>
              <a:gd name="T16" fmla="*/ 40 w 63"/>
              <a:gd name="T17" fmla="*/ 39 h 62"/>
              <a:gd name="T18" fmla="*/ 56 w 63"/>
              <a:gd name="T19" fmla="*/ 35 h 62"/>
              <a:gd name="T20" fmla="*/ 56 w 63"/>
              <a:gd name="T21" fmla="*/ 39 h 62"/>
              <a:gd name="T22" fmla="*/ 32 w 63"/>
              <a:gd name="T23" fmla="*/ 61 h 62"/>
              <a:gd name="T24" fmla="*/ 23 w 63"/>
              <a:gd name="T25" fmla="*/ 62 h 62"/>
              <a:gd name="T26" fmla="*/ 15 w 63"/>
              <a:gd name="T27" fmla="*/ 61 h 62"/>
              <a:gd name="T28" fmla="*/ 6 w 63"/>
              <a:gd name="T29" fmla="*/ 60 h 62"/>
              <a:gd name="T30" fmla="*/ 1 w 63"/>
              <a:gd name="T31" fmla="*/ 59 h 62"/>
              <a:gd name="T32" fmla="*/ 0 w 63"/>
              <a:gd name="T33" fmla="*/ 49 h 62"/>
              <a:gd name="T34" fmla="*/ 5 w 63"/>
              <a:gd name="T35" fmla="*/ 44 h 62"/>
              <a:gd name="T36" fmla="*/ 13 w 63"/>
              <a:gd name="T37" fmla="*/ 41 h 62"/>
              <a:gd name="T38" fmla="*/ 15 w 63"/>
              <a:gd name="T39" fmla="*/ 38 h 62"/>
              <a:gd name="T40" fmla="*/ 16 w 63"/>
              <a:gd name="T41" fmla="*/ 35 h 62"/>
              <a:gd name="T42" fmla="*/ 13 w 63"/>
              <a:gd name="T43" fmla="*/ 31 h 62"/>
              <a:gd name="T44" fmla="*/ 11 w 63"/>
              <a:gd name="T45" fmla="*/ 28 h 62"/>
              <a:gd name="T46" fmla="*/ 10 w 63"/>
              <a:gd name="T47" fmla="*/ 26 h 62"/>
              <a:gd name="T48" fmla="*/ 9 w 63"/>
              <a:gd name="T49" fmla="*/ 23 h 62"/>
              <a:gd name="T50" fmla="*/ 9 w 63"/>
              <a:gd name="T51" fmla="*/ 20 h 62"/>
              <a:gd name="T52" fmla="*/ 9 w 63"/>
              <a:gd name="T53" fmla="*/ 14 h 62"/>
              <a:gd name="T54" fmla="*/ 12 w 63"/>
              <a:gd name="T55" fmla="*/ 5 h 62"/>
              <a:gd name="T56" fmla="*/ 17 w 63"/>
              <a:gd name="T57" fmla="*/ 1 h 62"/>
              <a:gd name="T58" fmla="*/ 23 w 63"/>
              <a:gd name="T59" fmla="*/ 0 h 62"/>
              <a:gd name="T60" fmla="*/ 26 w 63"/>
              <a:gd name="T61" fmla="*/ 0 h 62"/>
              <a:gd name="T62" fmla="*/ 32 w 63"/>
              <a:gd name="T63" fmla="*/ 3 h 62"/>
              <a:gd name="T64" fmla="*/ 36 w 63"/>
              <a:gd name="T65" fmla="*/ 9 h 62"/>
              <a:gd name="T66" fmla="*/ 37 w 63"/>
              <a:gd name="T67" fmla="*/ 19 h 62"/>
              <a:gd name="T68" fmla="*/ 38 w 63"/>
              <a:gd name="T69" fmla="*/ 20 h 62"/>
              <a:gd name="T70" fmla="*/ 38 w 63"/>
              <a:gd name="T71" fmla="*/ 24 h 62"/>
              <a:gd name="T72" fmla="*/ 36 w 63"/>
              <a:gd name="T73" fmla="*/ 26 h 62"/>
              <a:gd name="T74" fmla="*/ 35 w 63"/>
              <a:gd name="T75" fmla="*/ 30 h 62"/>
              <a:gd name="T76" fmla="*/ 32 w 63"/>
              <a:gd name="T77" fmla="*/ 32 h 62"/>
              <a:gd name="T78" fmla="*/ 31 w 63"/>
              <a:gd name="T79" fmla="*/ 36 h 62"/>
              <a:gd name="T80" fmla="*/ 31 w 63"/>
              <a:gd name="T81" fmla="*/ 39 h 62"/>
              <a:gd name="T82" fmla="*/ 23 w 63"/>
              <a:gd name="T83" fmla="*/ 0 h 62"/>
              <a:gd name="T84" fmla="*/ 32 w 63"/>
              <a:gd name="T85" fmla="*/ 57 h 62"/>
              <a:gd name="T86" fmla="*/ 40 w 63"/>
              <a:gd name="T87" fmla="*/ 56 h 62"/>
              <a:gd name="T88" fmla="*/ 32 w 63"/>
              <a:gd name="T89" fmla="*/ 6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3" h="62">
                <a:moveTo>
                  <a:pt x="60" y="31"/>
                </a:moveTo>
                <a:cubicBezTo>
                  <a:pt x="36" y="31"/>
                  <a:pt x="36" y="31"/>
                  <a:pt x="36" y="31"/>
                </a:cubicBezTo>
                <a:cubicBezTo>
                  <a:pt x="35" y="31"/>
                  <a:pt x="33" y="33"/>
                  <a:pt x="33" y="34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4" y="58"/>
                  <a:pt x="35" y="58"/>
                </a:cubicBezTo>
                <a:cubicBezTo>
                  <a:pt x="39" y="54"/>
                  <a:pt x="39" y="54"/>
                  <a:pt x="3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2" y="54"/>
                  <a:pt x="63" y="52"/>
                  <a:pt x="63" y="51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3"/>
                  <a:pt x="62" y="31"/>
                  <a:pt x="60" y="31"/>
                </a:cubicBezTo>
                <a:close/>
                <a:moveTo>
                  <a:pt x="48" y="47"/>
                </a:moveTo>
                <a:cubicBezTo>
                  <a:pt x="40" y="47"/>
                  <a:pt x="40" y="47"/>
                  <a:pt x="40" y="47"/>
                </a:cubicBezTo>
                <a:cubicBezTo>
                  <a:pt x="40" y="43"/>
                  <a:pt x="40" y="43"/>
                  <a:pt x="40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lose/>
                <a:moveTo>
                  <a:pt x="56" y="39"/>
                </a:moveTo>
                <a:cubicBezTo>
                  <a:pt x="40" y="39"/>
                  <a:pt x="40" y="39"/>
                  <a:pt x="40" y="39"/>
                </a:cubicBezTo>
                <a:cubicBezTo>
                  <a:pt x="40" y="35"/>
                  <a:pt x="40" y="35"/>
                  <a:pt x="40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9"/>
                  <a:pt x="56" y="39"/>
                  <a:pt x="56" y="39"/>
                </a:cubicBezTo>
                <a:close/>
                <a:moveTo>
                  <a:pt x="56" y="39"/>
                </a:moveTo>
                <a:cubicBezTo>
                  <a:pt x="56" y="39"/>
                  <a:pt x="56" y="39"/>
                  <a:pt x="56" y="39"/>
                </a:cubicBezTo>
                <a:moveTo>
                  <a:pt x="32" y="61"/>
                </a:moveTo>
                <a:cubicBezTo>
                  <a:pt x="30" y="62"/>
                  <a:pt x="29" y="62"/>
                  <a:pt x="27" y="62"/>
                </a:cubicBezTo>
                <a:cubicBezTo>
                  <a:pt x="25" y="62"/>
                  <a:pt x="24" y="62"/>
                  <a:pt x="23" y="62"/>
                </a:cubicBezTo>
                <a:cubicBezTo>
                  <a:pt x="22" y="62"/>
                  <a:pt x="21" y="62"/>
                  <a:pt x="19" y="62"/>
                </a:cubicBezTo>
                <a:cubicBezTo>
                  <a:pt x="18" y="62"/>
                  <a:pt x="16" y="62"/>
                  <a:pt x="15" y="61"/>
                </a:cubicBezTo>
                <a:cubicBezTo>
                  <a:pt x="13" y="61"/>
                  <a:pt x="11" y="61"/>
                  <a:pt x="10" y="61"/>
                </a:cubicBezTo>
                <a:cubicBezTo>
                  <a:pt x="8" y="61"/>
                  <a:pt x="7" y="60"/>
                  <a:pt x="6" y="60"/>
                </a:cubicBezTo>
                <a:cubicBezTo>
                  <a:pt x="4" y="60"/>
                  <a:pt x="3" y="60"/>
                  <a:pt x="2" y="60"/>
                </a:cubicBezTo>
                <a:cubicBezTo>
                  <a:pt x="2" y="59"/>
                  <a:pt x="1" y="59"/>
                  <a:pt x="1" y="59"/>
                </a:cubicBezTo>
                <a:cubicBezTo>
                  <a:pt x="0" y="58"/>
                  <a:pt x="0" y="57"/>
                  <a:pt x="0" y="56"/>
                </a:cubicBezTo>
                <a:cubicBezTo>
                  <a:pt x="0" y="54"/>
                  <a:pt x="0" y="52"/>
                  <a:pt x="0" y="49"/>
                </a:cubicBezTo>
                <a:cubicBezTo>
                  <a:pt x="0" y="48"/>
                  <a:pt x="1" y="47"/>
                  <a:pt x="2" y="46"/>
                </a:cubicBezTo>
                <a:cubicBezTo>
                  <a:pt x="3" y="45"/>
                  <a:pt x="4" y="44"/>
                  <a:pt x="5" y="44"/>
                </a:cubicBezTo>
                <a:cubicBezTo>
                  <a:pt x="6" y="43"/>
                  <a:pt x="8" y="43"/>
                  <a:pt x="9" y="43"/>
                </a:cubicBezTo>
                <a:cubicBezTo>
                  <a:pt x="10" y="43"/>
                  <a:pt x="11" y="42"/>
                  <a:pt x="13" y="41"/>
                </a:cubicBezTo>
                <a:cubicBezTo>
                  <a:pt x="13" y="41"/>
                  <a:pt x="14" y="40"/>
                  <a:pt x="14" y="40"/>
                </a:cubicBezTo>
                <a:cubicBezTo>
                  <a:pt x="15" y="39"/>
                  <a:pt x="15" y="39"/>
                  <a:pt x="15" y="38"/>
                </a:cubicBezTo>
                <a:cubicBezTo>
                  <a:pt x="16" y="38"/>
                  <a:pt x="16" y="37"/>
                  <a:pt x="16" y="37"/>
                </a:cubicBezTo>
                <a:cubicBezTo>
                  <a:pt x="16" y="36"/>
                  <a:pt x="16" y="35"/>
                  <a:pt x="16" y="35"/>
                </a:cubicBezTo>
                <a:cubicBezTo>
                  <a:pt x="16" y="34"/>
                  <a:pt x="15" y="33"/>
                  <a:pt x="15" y="32"/>
                </a:cubicBezTo>
                <a:cubicBezTo>
                  <a:pt x="14" y="32"/>
                  <a:pt x="13" y="31"/>
                  <a:pt x="13" y="31"/>
                </a:cubicBezTo>
                <a:cubicBezTo>
                  <a:pt x="13" y="31"/>
                  <a:pt x="12" y="30"/>
                  <a:pt x="12" y="30"/>
                </a:cubicBezTo>
                <a:cubicBezTo>
                  <a:pt x="12" y="29"/>
                  <a:pt x="12" y="29"/>
                  <a:pt x="11" y="28"/>
                </a:cubicBezTo>
                <a:cubicBezTo>
                  <a:pt x="11" y="28"/>
                  <a:pt x="11" y="27"/>
                  <a:pt x="11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5"/>
                  <a:pt x="9" y="25"/>
                  <a:pt x="9" y="25"/>
                </a:cubicBezTo>
                <a:cubicBezTo>
                  <a:pt x="9" y="24"/>
                  <a:pt x="9" y="24"/>
                  <a:pt x="9" y="23"/>
                </a:cubicBezTo>
                <a:cubicBezTo>
                  <a:pt x="8" y="23"/>
                  <a:pt x="8" y="22"/>
                  <a:pt x="8" y="21"/>
                </a:cubicBezTo>
                <a:cubicBezTo>
                  <a:pt x="8" y="21"/>
                  <a:pt x="8" y="20"/>
                  <a:pt x="9" y="20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7"/>
                  <a:pt x="9" y="15"/>
                  <a:pt x="9" y="14"/>
                </a:cubicBezTo>
                <a:cubicBezTo>
                  <a:pt x="10" y="12"/>
                  <a:pt x="10" y="11"/>
                  <a:pt x="10" y="10"/>
                </a:cubicBezTo>
                <a:cubicBezTo>
                  <a:pt x="11" y="8"/>
                  <a:pt x="11" y="7"/>
                  <a:pt x="12" y="5"/>
                </a:cubicBezTo>
                <a:cubicBezTo>
                  <a:pt x="13" y="4"/>
                  <a:pt x="14" y="4"/>
                  <a:pt x="15" y="3"/>
                </a:cubicBezTo>
                <a:cubicBezTo>
                  <a:pt x="16" y="2"/>
                  <a:pt x="16" y="1"/>
                  <a:pt x="17" y="1"/>
                </a:cubicBezTo>
                <a:cubicBezTo>
                  <a:pt x="18" y="0"/>
                  <a:pt x="19" y="0"/>
                  <a:pt x="20" y="0"/>
                </a:cubicBezTo>
                <a:cubicBezTo>
                  <a:pt x="21" y="0"/>
                  <a:pt x="22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7" y="0"/>
                  <a:pt x="28" y="1"/>
                  <a:pt x="29" y="1"/>
                </a:cubicBezTo>
                <a:cubicBezTo>
                  <a:pt x="30" y="2"/>
                  <a:pt x="31" y="2"/>
                  <a:pt x="32" y="3"/>
                </a:cubicBezTo>
                <a:cubicBezTo>
                  <a:pt x="33" y="4"/>
                  <a:pt x="33" y="4"/>
                  <a:pt x="34" y="5"/>
                </a:cubicBezTo>
                <a:cubicBezTo>
                  <a:pt x="35" y="6"/>
                  <a:pt x="35" y="8"/>
                  <a:pt x="36" y="9"/>
                </a:cubicBezTo>
                <a:cubicBezTo>
                  <a:pt x="36" y="11"/>
                  <a:pt x="37" y="12"/>
                  <a:pt x="37" y="14"/>
                </a:cubicBezTo>
                <a:cubicBezTo>
                  <a:pt x="37" y="15"/>
                  <a:pt x="37" y="17"/>
                  <a:pt x="37" y="19"/>
                </a:cubicBezTo>
                <a:cubicBezTo>
                  <a:pt x="37" y="19"/>
                  <a:pt x="38" y="19"/>
                  <a:pt x="38" y="19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6"/>
                  <a:pt x="36" y="26"/>
                  <a:pt x="36" y="26"/>
                </a:cubicBezTo>
                <a:cubicBezTo>
                  <a:pt x="36" y="27"/>
                  <a:pt x="35" y="28"/>
                  <a:pt x="35" y="28"/>
                </a:cubicBezTo>
                <a:cubicBezTo>
                  <a:pt x="35" y="29"/>
                  <a:pt x="35" y="29"/>
                  <a:pt x="35" y="30"/>
                </a:cubicBezTo>
                <a:cubicBezTo>
                  <a:pt x="34" y="30"/>
                  <a:pt x="34" y="31"/>
                  <a:pt x="34" y="31"/>
                </a:cubicBezTo>
                <a:cubicBezTo>
                  <a:pt x="33" y="31"/>
                  <a:pt x="33" y="32"/>
                  <a:pt x="32" y="32"/>
                </a:cubicBezTo>
                <a:cubicBezTo>
                  <a:pt x="31" y="33"/>
                  <a:pt x="31" y="34"/>
                  <a:pt x="31" y="35"/>
                </a:cubicBezTo>
                <a:cubicBezTo>
                  <a:pt x="31" y="35"/>
                  <a:pt x="31" y="36"/>
                  <a:pt x="31" y="36"/>
                </a:cubicBezTo>
                <a:cubicBezTo>
                  <a:pt x="31" y="37"/>
                  <a:pt x="31" y="38"/>
                  <a:pt x="31" y="38"/>
                </a:cubicBezTo>
                <a:cubicBezTo>
                  <a:pt x="31" y="39"/>
                  <a:pt x="31" y="39"/>
                  <a:pt x="31" y="39"/>
                </a:cubicBezTo>
                <a:cubicBezTo>
                  <a:pt x="32" y="59"/>
                  <a:pt x="32" y="59"/>
                  <a:pt x="32" y="59"/>
                </a:cubicBezTo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  <a:moveTo>
                  <a:pt x="32" y="57"/>
                </a:moveTo>
                <a:cubicBezTo>
                  <a:pt x="32" y="57"/>
                  <a:pt x="33" y="60"/>
                  <a:pt x="36" y="59"/>
                </a:cubicBezTo>
                <a:cubicBezTo>
                  <a:pt x="40" y="56"/>
                  <a:pt x="40" y="56"/>
                  <a:pt x="4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41" y="62"/>
                  <a:pt x="32" y="61"/>
                </a:cubicBezTo>
                <a:lnTo>
                  <a:pt x="32" y="57"/>
                </a:lnTo>
                <a:close/>
              </a:path>
            </a:pathLst>
          </a:custGeom>
          <a:solidFill>
            <a:srgbClr val="13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>
            <a:normAutofit/>
          </a:bodyPr>
          <a:lstStyle/>
          <a:p>
            <a:pPr marL="913130" indent="-913130"/>
            <a:r>
              <a:rPr lang="zh-CN" altLang="en-US" sz="4000" dirty="0">
                <a:solidFill>
                  <a:schemeClr val="accent5">
                    <a:lumMod val="50000"/>
                  </a:schemeClr>
                </a:solidFill>
              </a:rPr>
              <a:t>第四</a:t>
            </a:r>
            <a:r>
              <a:rPr lang="zh-CN" sz="4000" dirty="0">
                <a:solidFill>
                  <a:schemeClr val="accent5">
                    <a:lumMod val="50000"/>
                  </a:schemeClr>
                </a:solidFill>
              </a:rPr>
              <a:t>节课</a:t>
            </a:r>
            <a:endParaRPr lang="zh-CN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LinkedList集合类及常见数据结构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3419475" y="2720975"/>
            <a:ext cx="192786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</a:t>
            </a:r>
            <a:r>
              <a:rPr lang="en-US" altLang="zh-CN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List</a:t>
            </a:r>
            <a:r>
              <a:rPr lang="zh-CN" altLang="en-US" sz="2340" b="1">
                <a:solidFill>
                  <a:srgbClr val="7D7D7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2340" b="1">
              <a:solidFill>
                <a:srgbClr val="7D7D7D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250" name="组合 30"/>
          <p:cNvGrpSpPr/>
          <p:nvPr/>
        </p:nvGrpSpPr>
        <p:grpSpPr bwMode="auto">
          <a:xfrm>
            <a:off x="2588895" y="1491615"/>
            <a:ext cx="3387567" cy="3130392"/>
            <a:chOff x="0" y="0"/>
            <a:chExt cx="3763541" cy="3478292"/>
          </a:xfrm>
        </p:grpSpPr>
        <p:sp>
          <p:nvSpPr>
            <p:cNvPr id="10251" name="AutoShape 4"/>
            <p:cNvSpPr>
              <a:spLocks noChangeArrowheads="1"/>
            </p:cNvSpPr>
            <p:nvPr/>
          </p:nvSpPr>
          <p:spPr bwMode="auto">
            <a:xfrm rot="19367479">
              <a:off x="0" y="0"/>
              <a:ext cx="3763541" cy="3478292"/>
            </a:xfrm>
            <a:custGeom>
              <a:avLst/>
              <a:gdLst>
                <a:gd name="T0" fmla="*/ 21592 w 21600"/>
                <a:gd name="T1" fmla="*/ 11199 h 21600"/>
                <a:gd name="T2" fmla="*/ 17626 w 21600"/>
                <a:gd name="T3" fmla="*/ 4820 h 21600"/>
                <a:gd name="T4" fmla="*/ 18143 w 21600"/>
                <a:gd name="T5" fmla="*/ 11071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8" y="5957"/>
                  </a:cubicBezTo>
                  <a:lnTo>
                    <a:pt x="18924" y="3683"/>
                  </a:lnTo>
                  <a:cubicBezTo>
                    <a:pt x="20649" y="5653"/>
                    <a:pt x="21600" y="8182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F49022"/>
            </a:solidFill>
            <a:ln w="3175" cap="flat" cmpd="sng">
              <a:solidFill>
                <a:srgbClr val="FFC000"/>
              </a:solidFill>
              <a:bevel/>
            </a:ln>
          </p:spPr>
          <p:txBody>
            <a:bodyPr lIns="0" r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zh-CN" sz="2520" b="1" i="1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52" name="WordArt 7"/>
            <p:cNvSpPr>
              <a:spLocks noChangeArrowheads="1" noChangeShapeType="1" noTextEdit="1"/>
            </p:cNvSpPr>
            <p:nvPr/>
          </p:nvSpPr>
          <p:spPr bwMode="auto">
            <a:xfrm rot="3394332">
              <a:off x="1373568" y="482430"/>
              <a:ext cx="2105025" cy="17716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546007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rgbClr val="FFFFFF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Vector</a:t>
              </a:r>
              <a:r>
                <a:rPr lang="zh-CN" altLang="en-US" sz="1800" strike="sngStrike" kern="1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strike="sngStrike" kern="1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7" name="组合 1"/>
          <p:cNvGrpSpPr/>
          <p:nvPr/>
        </p:nvGrpSpPr>
        <p:grpSpPr bwMode="auto">
          <a:xfrm>
            <a:off x="2828925" y="1460183"/>
            <a:ext cx="3387567" cy="3128963"/>
            <a:chOff x="0" y="0"/>
            <a:chExt cx="3764584" cy="3477329"/>
          </a:xfrm>
        </p:grpSpPr>
        <p:sp>
          <p:nvSpPr>
            <p:cNvPr id="10258" name="AutoShape 6"/>
            <p:cNvSpPr>
              <a:spLocks noChangeArrowheads="1"/>
            </p:cNvSpPr>
            <p:nvPr/>
          </p:nvSpPr>
          <p:spPr bwMode="auto">
            <a:xfrm rot="12146960">
              <a:off x="0" y="0"/>
              <a:ext cx="3764584" cy="3477329"/>
            </a:xfrm>
            <a:custGeom>
              <a:avLst/>
              <a:gdLst>
                <a:gd name="T0" fmla="*/ 21581 w 21600"/>
                <a:gd name="T1" fmla="*/ 11439 h 21600"/>
                <a:gd name="T2" fmla="*/ 17885 w 21600"/>
                <a:gd name="T3" fmla="*/ 5130 h 21600"/>
                <a:gd name="T4" fmla="*/ 18136 w 21600"/>
                <a:gd name="T5" fmla="*/ 11234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130"/>
                    <a:pt x="17580" y="7511"/>
                    <a:pt x="16538" y="6208"/>
                  </a:cubicBezTo>
                  <a:lnTo>
                    <a:pt x="19232" y="4052"/>
                  </a:lnTo>
                  <a:cubicBezTo>
                    <a:pt x="20765" y="5967"/>
                    <a:pt x="21600" y="8347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53C3B0"/>
            </a:solidFill>
            <a:ln w="3175" cap="flat" cmpd="sng">
              <a:solidFill>
                <a:srgbClr val="EAEAEA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zh-CN" sz="1080" b="1" i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59" name="WordArt 9"/>
            <p:cNvSpPr>
              <a:spLocks noChangeArrowheads="1" noChangeShapeType="1" noTextEdit="1"/>
            </p:cNvSpPr>
            <p:nvPr/>
          </p:nvSpPr>
          <p:spPr bwMode="auto">
            <a:xfrm rot="17984564">
              <a:off x="219731" y="577468"/>
              <a:ext cx="2105025" cy="17700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Up">
                <a:avLst>
                  <a:gd name="adj" fmla="val 12543391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ArrayList</a:t>
              </a:r>
              <a:r>
                <a:rPr lang="zh-CN" altLang="en-US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kern="1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4" name="组合 3"/>
          <p:cNvGrpSpPr/>
          <p:nvPr/>
        </p:nvGrpSpPr>
        <p:grpSpPr bwMode="auto">
          <a:xfrm>
            <a:off x="2817495" y="1145857"/>
            <a:ext cx="3130392" cy="3387567"/>
            <a:chOff x="0" y="0"/>
            <a:chExt cx="3477329" cy="3764584"/>
          </a:xfrm>
        </p:grpSpPr>
        <p:sp>
          <p:nvSpPr>
            <p:cNvPr id="10265" name="AutoShape 5"/>
            <p:cNvSpPr>
              <a:spLocks noChangeArrowheads="1"/>
            </p:cNvSpPr>
            <p:nvPr/>
          </p:nvSpPr>
          <p:spPr bwMode="auto">
            <a:xfrm rot="5078397">
              <a:off x="-143627" y="143626"/>
              <a:ext cx="3764584" cy="3477329"/>
            </a:xfrm>
            <a:custGeom>
              <a:avLst/>
              <a:gdLst>
                <a:gd name="T0" fmla="*/ 21592 w 21600"/>
                <a:gd name="T1" fmla="*/ 11198 h 21600"/>
                <a:gd name="T2" fmla="*/ 17626 w 21600"/>
                <a:gd name="T3" fmla="*/ 4820 h 21600"/>
                <a:gd name="T4" fmla="*/ 18143 w 21600"/>
                <a:gd name="T5" fmla="*/ 11071 h 21600"/>
                <a:gd name="T6" fmla="*/ 20270 w 21600"/>
                <a:gd name="T7" fmla="*/ 20420 h 21600"/>
                <a:gd name="T8" fmla="*/ 14012 w 21600"/>
                <a:gd name="T9" fmla="*/ 20372 h 21600"/>
                <a:gd name="T10" fmla="*/ 14061 w 21600"/>
                <a:gd name="T11" fmla="*/ 1411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7" y="5957"/>
                  </a:cubicBezTo>
                  <a:lnTo>
                    <a:pt x="18923" y="3683"/>
                  </a:lnTo>
                  <a:cubicBezTo>
                    <a:pt x="20648" y="5652"/>
                    <a:pt x="21600" y="8181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EE3636"/>
            </a:solidFill>
            <a:ln w="3175" cap="flat" cmpd="sng">
              <a:solidFill>
                <a:srgbClr val="D3E2FF"/>
              </a:solidFill>
              <a:bevel/>
            </a:ln>
          </p:spPr>
          <p:txBody>
            <a:bodyPr lIns="0" rIns="0" anchor="ctr"/>
            <a:lstStyle>
              <a:lvl1pPr marL="182880" indent="-18288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endParaRPr lang="zh-CN" altLang="zh-CN" sz="1200" b="1" i="1"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0266" name="WordArt 8"/>
            <p:cNvSpPr>
              <a:spLocks noChangeArrowheads="1" noChangeShapeType="1" noTextEdit="1"/>
            </p:cNvSpPr>
            <p:nvPr/>
          </p:nvSpPr>
          <p:spPr bwMode="auto">
            <a:xfrm rot="79672">
              <a:off x="498799" y="1639250"/>
              <a:ext cx="2474912" cy="17716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spcFirstLastPara="1" wrap="none" fromWordArt="1">
              <a:prstTxWarp prst="textArchDown">
                <a:avLst>
                  <a:gd name="adj" fmla="val 1788643"/>
                </a:avLst>
              </a:prstTxWarp>
            </a:bodyPr>
            <a:lstStyle/>
            <a:p>
              <a:pPr algn="ctr"/>
              <a:r>
                <a:rPr lang="en-US" altLang="zh-CN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LinkedList</a:t>
              </a:r>
              <a:r>
                <a:rPr lang="zh-CN" altLang="en-US" sz="1800" kern="1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集合类</a:t>
              </a:r>
              <a:endParaRPr lang="zh-CN" altLang="en-US" sz="1800" kern="1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sz="2000" dirty="0" smtClean="0">
                <a:solidFill>
                  <a:srgbClr val="0070C0"/>
                </a:solidFill>
              </a:rPr>
              <a:t>为什么需要</a:t>
            </a:r>
            <a:r>
              <a:rPr lang="en-US" sz="2000" dirty="0" smtClean="0">
                <a:solidFill>
                  <a:srgbClr val="0070C0"/>
                </a:solidFill>
                <a:latin typeface="+mn-ea"/>
                <a:ea typeface="+mn-ea"/>
              </a:rPr>
              <a:t>LinkedList</a:t>
            </a:r>
            <a:r>
              <a:rPr lang="en-US" sz="2000" dirty="0" smtClean="0">
                <a:solidFill>
                  <a:srgbClr val="0070C0"/>
                </a:solidFill>
              </a:rPr>
              <a:t>集合</a:t>
            </a:r>
            <a:endParaRPr sz="2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0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02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" grpId="0" bldLvl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为什么需要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LinkedList</a:t>
            </a:r>
            <a:r>
              <a:rPr lang="zh-CN" altLang="en-US" sz="2000" dirty="0" smtClean="0">
                <a:sym typeface="+mn-ea"/>
              </a:rPr>
              <a:t>集合</a:t>
            </a:r>
            <a:endParaRPr lang="zh-CN" altLang="en-US" sz="3200" dirty="0" smtClean="0">
              <a:sym typeface="+mn-ea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>
          <a:xfrm>
            <a:off x="467544" y="586130"/>
            <a:ext cx="7488832" cy="360040"/>
          </a:xfrm>
        </p:spPr>
        <p:txBody>
          <a:bodyPr/>
          <a:lstStyle/>
          <a:p>
            <a:r>
              <a:rPr lang="zh-CN" altLang="en-US" dirty="0" smtClean="0"/>
              <a:t>知识引入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2380" y="586093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467360" y="857250"/>
            <a:ext cx="3910330" cy="3577630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… …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ArrayList</a:t>
            </a:r>
            <a:r>
              <a:rPr sz="1400" dirty="0">
                <a:sym typeface="+mn-ea"/>
              </a:rPr>
              <a:t> dogs = new </a:t>
            </a:r>
            <a:r>
              <a:rPr lang="en-US" altLang="zh-CN" sz="1400" dirty="0">
                <a:sym typeface="+mn-ea"/>
              </a:rPr>
              <a:t>ArrayList&lt;Dog&gt;</a:t>
            </a:r>
            <a:r>
              <a:rPr sz="1400" dirty="0">
                <a:sym typeface="+mn-ea"/>
              </a:rPr>
              <a:t>();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dogs.add(ououDog);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dogs.add(yayaDog);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dogs.add(meimeiDog);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dogs.add(feifeiDog);	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Iterator&lt;Dog&gt; it=a.iterator();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while(it.hasNext()){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System.out.println(it.next());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}</a:t>
            </a:r>
            <a:endParaRPr sz="1400" dirty="0">
              <a:sym typeface="+mn-ea"/>
            </a:endParaRPr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4377690" y="873125"/>
            <a:ext cx="4092575" cy="3577630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… …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LinkedList dogs = new LinkedList</a:t>
            </a:r>
            <a:r>
              <a:rPr lang="en-US" sz="1400" dirty="0">
                <a:sym typeface="+mn-ea"/>
              </a:rPr>
              <a:t>&lt;Dog&gt;</a:t>
            </a:r>
            <a:r>
              <a:rPr sz="1400" dirty="0">
                <a:sym typeface="+mn-ea"/>
              </a:rPr>
              <a:t>();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dogs.add(ououDog);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dogs.add(yayaDog);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dogs.add(meimeiDog);</a:t>
            </a:r>
            <a:endParaRPr kumimoji="0" sz="1400" i="0" u="none" strike="noStrike" kern="1200" cap="none" spc="0" normalizeH="0" baseline="0" dirty="0">
              <a:cs typeface="+mn-cs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dogs.add(feifeiDog);	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Iterator&lt;Dog&gt; it=a.iterator();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while(it.hasNext()){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	System.out.println(it.next());</a:t>
            </a:r>
            <a:endParaRPr lang="en-US" altLang="zh-CN" sz="1400" dirty="0"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ym typeface="+mn-ea"/>
              </a:rPr>
              <a:t>}</a:t>
            </a:r>
            <a:endParaRPr sz="1400" dirty="0">
              <a:sym typeface="+mn-ea"/>
            </a:endParaRPr>
          </a:p>
        </p:txBody>
      </p:sp>
      <p:sp>
        <p:nvSpPr>
          <p:cNvPr id="21519" name="Rectangle 34"/>
          <p:cNvSpPr/>
          <p:nvPr/>
        </p:nvSpPr>
        <p:spPr>
          <a:xfrm>
            <a:off x="4572000" y="1304925"/>
            <a:ext cx="3543935" cy="40132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3" name=" 183"/>
          <p:cNvSpPr/>
          <p:nvPr/>
        </p:nvSpPr>
        <p:spPr>
          <a:xfrm>
            <a:off x="2791460" y="4018915"/>
            <a:ext cx="3400425" cy="431800"/>
          </a:xfrm>
          <a:prstGeom prst="roundRect">
            <a:avLst>
              <a:gd name="adj" fmla="val 343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输出结果相同</a:t>
            </a: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455" y="1706245"/>
            <a:ext cx="1880235" cy="1438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4310" y="1709420"/>
            <a:ext cx="1850390" cy="14357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  <p:bldP spid="21519" grpId="0" bldLvl="0" animBg="1"/>
      <p:bldP spid="18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+mn-ea"/>
              </a:rPr>
              <a:t>为什么需要</a:t>
            </a:r>
            <a:r>
              <a:rPr lang="zh-CN" altLang="en-US" sz="2000" dirty="0" smtClean="0">
                <a:latin typeface="+mn-ea"/>
                <a:ea typeface="+mn-ea"/>
                <a:sym typeface="+mn-ea"/>
              </a:rPr>
              <a:t>LinkedList</a:t>
            </a:r>
            <a:r>
              <a:rPr lang="zh-CN" altLang="en-US" sz="2000" dirty="0" smtClean="0">
                <a:sym typeface="+mn-ea"/>
              </a:rPr>
              <a:t>集合</a:t>
            </a:r>
            <a:endParaRPr lang="zh-CN" altLang="en-US" sz="3200" dirty="0" smtClean="0">
              <a:sym typeface="+mn-ea"/>
            </a:endParaRPr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>
          <a:xfrm>
            <a:off x="514534" y="627405"/>
            <a:ext cx="7488832" cy="360040"/>
          </a:xfrm>
        </p:spPr>
        <p:txBody>
          <a:bodyPr/>
          <a:lstStyle/>
          <a:p>
            <a:r>
              <a:rPr lang="zh-CN" altLang="en-US" dirty="0" smtClean="0"/>
              <a:t>知识引入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85720" y="681978"/>
            <a:ext cx="234950" cy="212725"/>
            <a:chOff x="436488" y="2332038"/>
            <a:chExt cx="234950" cy="212725"/>
          </a:xfrm>
        </p:grpSpPr>
        <p:grpSp>
          <p:nvGrpSpPr>
            <p:cNvPr id="2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612140" y="1330325"/>
            <a:ext cx="7589520" cy="3005336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public static void main(String[] args) {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System.out.println("ArrayList添加"+N+"条耗时："+timeList(new ArrayList()));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System.out.println("LinkedList添加"+N+"条耗时："+timeList(new LinkedList()));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List list1=addList(new ArrayList&lt;&gt;());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List list2=addList(new LinkedList&lt;&gt;());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System.out.println("ArrayList查找"+N+"条耗时："+readList(list1));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System.out.println("LinkedList查找"+N+"条耗时："+timeList(list2));</a:t>
            </a:r>
            <a:endParaRPr sz="14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400" dirty="0">
                <a:sym typeface="+mn-ea"/>
              </a:rPr>
              <a:t>  }</a:t>
            </a:r>
            <a:endParaRPr sz="1400" dirty="0"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395918" y="987698"/>
            <a:ext cx="8352928" cy="3137572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案例：在集合中填入</a:t>
            </a:r>
            <a:r>
              <a:rPr lang="en-US" altLang="zh-CN" dirty="0" smtClean="0"/>
              <a:t>50000</a:t>
            </a:r>
            <a:r>
              <a:rPr lang="zh-CN" altLang="en-US" dirty="0" smtClean="0"/>
              <a:t>条数据</a:t>
            </a:r>
            <a:endParaRPr lang="zh-CN" altLang="en-US" dirty="0" smtClean="0"/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530" y="3592830"/>
            <a:ext cx="4701540" cy="1495425"/>
          </a:xfrm>
          <a:prstGeom prst="rect">
            <a:avLst/>
          </a:prstGeom>
        </p:spPr>
      </p:pic>
      <p:sp>
        <p:nvSpPr>
          <p:cNvPr id="7" name=" 183"/>
          <p:cNvSpPr/>
          <p:nvPr/>
        </p:nvSpPr>
        <p:spPr>
          <a:xfrm>
            <a:off x="612140" y="4124960"/>
            <a:ext cx="1469390" cy="431800"/>
          </a:xfrm>
          <a:prstGeom prst="roundRect">
            <a:avLst>
              <a:gd name="adj" fmla="val 3430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>
                <a:solidFill>
                  <a:srgbClr val="FFFFFF"/>
                </a:solidFill>
              </a:rPr>
              <a:t>输出结果</a:t>
            </a: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dirty="0" smtClean="0">
                <a:sym typeface="+mn-ea"/>
              </a:rPr>
              <a:t>什么是</a:t>
            </a:r>
            <a:r>
              <a:rPr lang="en-US" dirty="0" smtClean="0">
                <a:latin typeface="+mn-ea"/>
                <a:ea typeface="+mn-ea"/>
                <a:sym typeface="+mn-ea"/>
              </a:rPr>
              <a:t>LinkedList</a:t>
            </a:r>
            <a:r>
              <a:rPr lang="en-US" dirty="0" smtClean="0">
                <a:sym typeface="+mn-ea"/>
              </a:rPr>
              <a:t>集合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215" y="1142365"/>
            <a:ext cx="3063875" cy="423545"/>
          </a:xfrm>
        </p:spPr>
        <p:txBody>
          <a:bodyPr/>
          <a:lstStyle/>
          <a:p>
            <a:r>
              <a:rPr lang="en-US" altLang="zh-CN" sz="1800" dirty="0"/>
              <a:t>LinkedList</a:t>
            </a:r>
            <a:r>
              <a:rPr lang="zh-CN" altLang="en-US" sz="1800" dirty="0"/>
              <a:t>集合的定义</a:t>
            </a:r>
            <a:r>
              <a:rPr lang="zh-CN" altLang="en-US" sz="1600" dirty="0"/>
              <a:t>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401320" y="2469515"/>
            <a:ext cx="1293495" cy="1056005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sx="86000" sy="8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  <a:p>
            <a:pPr algn="ctr" fontAlgn="base"/>
            <a:r>
              <a:rPr lang="en-US" altLang="zh-CN" sz="2000" b="1" strike="noStrike" noProof="1">
                <a:solidFill>
                  <a:schemeClr val="accent1"/>
                </a:solidFill>
              </a:rPr>
              <a:t>LinkedList</a:t>
            </a:r>
            <a:endParaRPr lang="en-US" altLang="zh-CN" sz="2000" b="1" strike="noStrike" noProof="1">
              <a:solidFill>
                <a:schemeClr val="accent1"/>
              </a:solidFill>
            </a:endParaRPr>
          </a:p>
          <a:p>
            <a:pPr algn="ctr" fontAlgn="base"/>
            <a:r>
              <a:rPr lang="zh-CN" altLang="en-US" sz="2000" b="1" strike="noStrike" noProof="1">
                <a:solidFill>
                  <a:schemeClr val="accent1"/>
                </a:solidFill>
              </a:rPr>
              <a:t>集合</a:t>
            </a:r>
            <a:endParaRPr lang="zh-CN" altLang="en-US" sz="2000" b="1" strike="noStrike" noProof="1">
              <a:solidFill>
                <a:schemeClr val="accent1"/>
              </a:solidFill>
            </a:endParaRPr>
          </a:p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</p:txBody>
      </p:sp>
      <p:sp>
        <p:nvSpPr>
          <p:cNvPr id="31" name="Text Box 14"/>
          <p:cNvSpPr txBox="1"/>
          <p:nvPr/>
        </p:nvSpPr>
        <p:spPr>
          <a:xfrm>
            <a:off x="-28892" y="2054860"/>
            <a:ext cx="1857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8"/>
          <p:cNvSpPr txBox="1"/>
          <p:nvPr/>
        </p:nvSpPr>
        <p:spPr>
          <a:xfrm>
            <a:off x="1828165" y="2054860"/>
            <a:ext cx="13296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临近的属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993583" y="2423160"/>
            <a:ext cx="998538" cy="1055688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2000" b="1" strike="noStrike" noProof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集合</a:t>
            </a:r>
            <a:endParaRPr lang="zh-CN" sz="2000" b="1" strike="noStrike" noProof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3" name="Text Box 12"/>
          <p:cNvSpPr txBox="1"/>
          <p:nvPr/>
        </p:nvSpPr>
        <p:spPr>
          <a:xfrm>
            <a:off x="5633720" y="2054860"/>
            <a:ext cx="1771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种差（内涵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661660" y="2506980"/>
            <a:ext cx="3188970" cy="116776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圆角矩形 4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47" name="TextBox 22"/>
          <p:cNvSpPr txBox="1"/>
          <p:nvPr/>
        </p:nvSpPr>
        <p:spPr>
          <a:xfrm>
            <a:off x="5661660" y="2542540"/>
            <a:ext cx="2920365" cy="1172210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 anchor="t">
            <a:spAutoFit/>
          </a:bodyPr>
          <a:lstStyle/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1、允许为null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2、通过索引访问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3、可以重复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4、基于链表</a:t>
            </a:r>
            <a:endParaRPr sz="1600" b="1" dirty="0" smtClean="0">
              <a:sym typeface="+mn-ea"/>
            </a:endParaRPr>
          </a:p>
        </p:txBody>
      </p:sp>
      <p:sp>
        <p:nvSpPr>
          <p:cNvPr id="49" name="Text Box 8"/>
          <p:cNvSpPr txBox="1"/>
          <p:nvPr/>
        </p:nvSpPr>
        <p:spPr>
          <a:xfrm>
            <a:off x="3372485" y="2054860"/>
            <a:ext cx="20415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同属的其它种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620770" y="2423160"/>
            <a:ext cx="1793240" cy="1056005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zh-CN" altLang="en-US" sz="1600" b="1" strike="noStrike" noProof="1">
                <a:solidFill>
                  <a:schemeClr val="accent1"/>
                </a:solidFill>
              </a:rPr>
              <a:t>Vector   </a:t>
            </a:r>
            <a:endParaRPr lang="zh-CN" altLang="en-US" sz="1600" b="1" strike="noStrike" noProof="1">
              <a:solidFill>
                <a:schemeClr val="accent1"/>
              </a:solidFill>
            </a:endParaRPr>
          </a:p>
          <a:p>
            <a:pPr algn="l" fontAlgn="base"/>
            <a:r>
              <a:rPr lang="zh-CN" altLang="en-US" sz="1600" b="1" strike="noStrike" noProof="1">
                <a:solidFill>
                  <a:schemeClr val="accent1"/>
                </a:solidFill>
              </a:rPr>
              <a:t>ArrayList</a:t>
            </a:r>
            <a:endParaRPr lang="zh-CN" altLang="en-US" sz="1600" b="1" strike="noStrike" noProof="1">
              <a:solidFill>
                <a:schemeClr val="accent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006090" y="1188403"/>
            <a:ext cx="6802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sz="2000" dirty="0">
                <a:sym typeface="+mn-ea"/>
              </a:rPr>
              <a:t>是基于链表的，实现了List接口和Queue接口的集合。</a:t>
            </a:r>
            <a:endParaRPr lang="zh-CN" sz="2000" dirty="0">
              <a:sym typeface="+mn-ea"/>
            </a:endParaRPr>
          </a:p>
          <a:p>
            <a:pPr algn="l"/>
            <a:endParaRPr lang="zh-CN" altLang="en-US" sz="2000" dirty="0" smtClean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42" grpId="0" bldLvl="0" animBg="1"/>
      <p:bldP spid="43" grpId="0"/>
      <p:bldP spid="47" grpId="0"/>
      <p:bldP spid="49" grpId="0"/>
      <p:bldP spid="50" grpId="0" bldLvl="0" animBg="1"/>
      <p:bldP spid="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sz="2000" dirty="0" smtClean="0">
                <a:latin typeface="+mn-ea"/>
                <a:ea typeface="+mn-ea"/>
                <a:sym typeface="+mn-ea"/>
              </a:rPr>
              <a:t>LinkedList</a:t>
            </a:r>
            <a:r>
              <a:rPr lang="zh-CN" sz="2000" dirty="0" smtClean="0">
                <a:sym typeface="+mn-ea"/>
              </a:rPr>
              <a:t>集合</a:t>
            </a:r>
            <a:r>
              <a:rPr lang="zh-CN" dirty="0" smtClean="0"/>
              <a:t>常用方法</a:t>
            </a:r>
            <a:endParaRPr lang="zh-CN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知识讲解</a:t>
            </a:r>
            <a:endParaRPr lang="zh-CN" altLang="en-US" dirty="0" smtClean="0"/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1258888" y="1600200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785" y="1069975"/>
            <a:ext cx="7505065" cy="3860165"/>
          </a:xfrm>
          <a:prstGeom prst="rect">
            <a:avLst/>
          </a:prstGeom>
        </p:spPr>
      </p:pic>
      <p:sp>
        <p:nvSpPr>
          <p:cNvPr id="21519" name="Rectangle 34"/>
          <p:cNvSpPr/>
          <p:nvPr/>
        </p:nvSpPr>
        <p:spPr>
          <a:xfrm>
            <a:off x="820420" y="1600200"/>
            <a:ext cx="7504430" cy="162433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34"/>
          <p:cNvSpPr/>
          <p:nvPr/>
        </p:nvSpPr>
        <p:spPr>
          <a:xfrm>
            <a:off x="821055" y="3683000"/>
            <a:ext cx="7503795" cy="835660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5" y="1600200"/>
            <a:ext cx="7503160" cy="3330575"/>
          </a:xfrm>
          <a:prstGeom prst="rect">
            <a:avLst/>
          </a:prstGeom>
        </p:spPr>
      </p:pic>
      <p:sp>
        <p:nvSpPr>
          <p:cNvPr id="31" name="云形标注 9"/>
          <p:cNvSpPr/>
          <p:nvPr/>
        </p:nvSpPr>
        <p:spPr bwMode="auto">
          <a:xfrm>
            <a:off x="6861810" y="3128010"/>
            <a:ext cx="1786255" cy="935990"/>
          </a:xfrm>
          <a:prstGeom prst="cloudCallout">
            <a:avLst>
              <a:gd name="adj1" fmla="val -39537"/>
              <a:gd name="adj2" fmla="val 560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ea typeface="宋体" panose="02010600030101010101" pitchFamily="2" charset="-122"/>
              </a:rPr>
              <a:t>  </a:t>
            </a:r>
            <a:r>
              <a:rPr lang="zh-CN" altLang="en-US" b="1" dirty="0">
                <a:solidFill>
                  <a:schemeClr val="bg1"/>
                </a:solidFill>
                <a:ea typeface="宋体" panose="02010600030101010101" pitchFamily="2" charset="-122"/>
              </a:rPr>
              <a:t>底层链</a:t>
            </a:r>
            <a:endParaRPr lang="zh-CN" altLang="en-US" b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bg1"/>
                </a:solidFill>
                <a:ea typeface="宋体" panose="02010600030101010101" pitchFamily="2" charset="-122"/>
              </a:rPr>
              <a:t>  表实现</a:t>
            </a:r>
            <a:endParaRPr kumimoji="0" lang="zh-CN" altLang="en-US" sz="1800" b="1" i="0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9" grpId="0" bldLvl="0" animBg="1"/>
      <p:bldP spid="5" grpId="0" bldLvl="0" animBg="1"/>
      <p:bldP spid="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482975" y="1131570"/>
            <a:ext cx="4048760" cy="42291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如何存储？</a:t>
            </a:r>
            <a:endParaRPr lang="zh-CN" altLang="en-US" dirty="0" smtClean="0"/>
          </a:p>
          <a:p>
            <a:pPr lvl="6">
              <a:defRPr/>
            </a:pPr>
            <a:endParaRPr lang="zh-CN" altLang="en-US" dirty="0"/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8883070" y="900113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4400" b="1">
              <a:solidFill>
                <a:schemeClr val="tx2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smtClean="0"/>
              <a:t>为什么</a:t>
            </a:r>
            <a:r>
              <a:rPr lang="zh-CN" smtClean="0"/>
              <a:t>使用集合</a:t>
            </a:r>
            <a:endParaRPr lang="zh-CN" smtClean="0"/>
          </a:p>
        </p:txBody>
      </p:sp>
      <p:sp>
        <p:nvSpPr>
          <p:cNvPr id="23" name="副标题 2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现象分析</a:t>
            </a:r>
            <a:endParaRPr lang="zh-CN" altLang="en-US" dirty="0" smtClean="0"/>
          </a:p>
        </p:txBody>
      </p:sp>
      <p:sp>
        <p:nvSpPr>
          <p:cNvPr id="13" name="Freeform 59"/>
          <p:cNvSpPr>
            <a:spLocks noEditPoints="1"/>
          </p:cNvSpPr>
          <p:nvPr/>
        </p:nvSpPr>
        <p:spPr bwMode="auto">
          <a:xfrm>
            <a:off x="285720" y="785800"/>
            <a:ext cx="228600" cy="228600"/>
          </a:xfrm>
          <a:custGeom>
            <a:avLst/>
            <a:gdLst>
              <a:gd name="T0" fmla="*/ 30 w 61"/>
              <a:gd name="T1" fmla="*/ 0 h 61"/>
              <a:gd name="T2" fmla="*/ 0 w 61"/>
              <a:gd name="T3" fmla="*/ 31 h 61"/>
              <a:gd name="T4" fmla="*/ 30 w 61"/>
              <a:gd name="T5" fmla="*/ 61 h 61"/>
              <a:gd name="T6" fmla="*/ 61 w 61"/>
              <a:gd name="T7" fmla="*/ 31 h 61"/>
              <a:gd name="T8" fmla="*/ 30 w 61"/>
              <a:gd name="T9" fmla="*/ 0 h 61"/>
              <a:gd name="T10" fmla="*/ 34 w 61"/>
              <a:gd name="T11" fmla="*/ 44 h 61"/>
              <a:gd name="T12" fmla="*/ 34 w 61"/>
              <a:gd name="T13" fmla="*/ 49 h 61"/>
              <a:gd name="T14" fmla="*/ 27 w 61"/>
              <a:gd name="T15" fmla="*/ 49 h 61"/>
              <a:gd name="T16" fmla="*/ 27 w 61"/>
              <a:gd name="T17" fmla="*/ 43 h 61"/>
              <a:gd name="T18" fmla="*/ 34 w 61"/>
              <a:gd name="T19" fmla="*/ 43 h 61"/>
              <a:gd name="T20" fmla="*/ 34 w 61"/>
              <a:gd name="T21" fmla="*/ 44 h 61"/>
              <a:gd name="T22" fmla="*/ 34 w 61"/>
              <a:gd name="T23" fmla="*/ 44 h 61"/>
              <a:gd name="T24" fmla="*/ 42 w 61"/>
              <a:gd name="T25" fmla="*/ 25 h 61"/>
              <a:gd name="T26" fmla="*/ 38 w 61"/>
              <a:gd name="T27" fmla="*/ 30 h 61"/>
              <a:gd name="T28" fmla="*/ 34 w 61"/>
              <a:gd name="T29" fmla="*/ 34 h 61"/>
              <a:gd name="T30" fmla="*/ 33 w 61"/>
              <a:gd name="T31" fmla="*/ 39 h 61"/>
              <a:gd name="T32" fmla="*/ 33 w 61"/>
              <a:gd name="T33" fmla="*/ 40 h 61"/>
              <a:gd name="T34" fmla="*/ 27 w 61"/>
              <a:gd name="T35" fmla="*/ 40 h 61"/>
              <a:gd name="T36" fmla="*/ 27 w 61"/>
              <a:gd name="T37" fmla="*/ 39 h 61"/>
              <a:gd name="T38" fmla="*/ 28 w 61"/>
              <a:gd name="T39" fmla="*/ 33 h 61"/>
              <a:gd name="T40" fmla="*/ 32 w 61"/>
              <a:gd name="T41" fmla="*/ 27 h 61"/>
              <a:gd name="T42" fmla="*/ 36 w 61"/>
              <a:gd name="T43" fmla="*/ 23 h 61"/>
              <a:gd name="T44" fmla="*/ 37 w 61"/>
              <a:gd name="T45" fmla="*/ 20 h 61"/>
              <a:gd name="T46" fmla="*/ 35 w 61"/>
              <a:gd name="T47" fmla="*/ 16 h 61"/>
              <a:gd name="T48" fmla="*/ 30 w 61"/>
              <a:gd name="T49" fmla="*/ 15 h 61"/>
              <a:gd name="T50" fmla="*/ 24 w 61"/>
              <a:gd name="T51" fmla="*/ 22 h 61"/>
              <a:gd name="T52" fmla="*/ 24 w 61"/>
              <a:gd name="T53" fmla="*/ 23 h 61"/>
              <a:gd name="T54" fmla="*/ 18 w 61"/>
              <a:gd name="T55" fmla="*/ 23 h 61"/>
              <a:gd name="T56" fmla="*/ 18 w 61"/>
              <a:gd name="T57" fmla="*/ 22 h 61"/>
              <a:gd name="T58" fmla="*/ 19 w 61"/>
              <a:gd name="T59" fmla="*/ 16 h 61"/>
              <a:gd name="T60" fmla="*/ 22 w 61"/>
              <a:gd name="T61" fmla="*/ 13 h 61"/>
              <a:gd name="T62" fmla="*/ 26 w 61"/>
              <a:gd name="T63" fmla="*/ 10 h 61"/>
              <a:gd name="T64" fmla="*/ 31 w 61"/>
              <a:gd name="T65" fmla="*/ 9 h 61"/>
              <a:gd name="T66" fmla="*/ 40 w 61"/>
              <a:gd name="T67" fmla="*/ 12 h 61"/>
              <a:gd name="T68" fmla="*/ 43 w 61"/>
              <a:gd name="T69" fmla="*/ 20 h 61"/>
              <a:gd name="T70" fmla="*/ 42 w 61"/>
              <a:gd name="T71" fmla="*/ 25 h 61"/>
              <a:gd name="T72" fmla="*/ 42 w 61"/>
              <a:gd name="T73" fmla="*/ 25 h 61"/>
              <a:gd name="T74" fmla="*/ 42 w 61"/>
              <a:gd name="T75" fmla="*/ 25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" h="61">
                <a:moveTo>
                  <a:pt x="30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7"/>
                  <a:pt x="14" y="61"/>
                  <a:pt x="30" y="61"/>
                </a:cubicBezTo>
                <a:cubicBezTo>
                  <a:pt x="47" y="61"/>
                  <a:pt x="61" y="47"/>
                  <a:pt x="61" y="31"/>
                </a:cubicBezTo>
                <a:cubicBezTo>
                  <a:pt x="61" y="14"/>
                  <a:pt x="47" y="0"/>
                  <a:pt x="30" y="0"/>
                </a:cubicBezTo>
                <a:close/>
                <a:moveTo>
                  <a:pt x="34" y="44"/>
                </a:moveTo>
                <a:cubicBezTo>
                  <a:pt x="34" y="49"/>
                  <a:pt x="34" y="49"/>
                  <a:pt x="34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3"/>
                  <a:pt x="27" y="43"/>
                  <a:pt x="27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lose/>
                <a:moveTo>
                  <a:pt x="42" y="25"/>
                </a:moveTo>
                <a:cubicBezTo>
                  <a:pt x="41" y="26"/>
                  <a:pt x="40" y="28"/>
                  <a:pt x="38" y="30"/>
                </a:cubicBezTo>
                <a:cubicBezTo>
                  <a:pt x="35" y="32"/>
                  <a:pt x="34" y="34"/>
                  <a:pt x="34" y="34"/>
                </a:cubicBezTo>
                <a:cubicBezTo>
                  <a:pt x="33" y="35"/>
                  <a:pt x="33" y="36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6"/>
                  <a:pt x="27" y="35"/>
                  <a:pt x="28" y="33"/>
                </a:cubicBezTo>
                <a:cubicBezTo>
                  <a:pt x="29" y="31"/>
                  <a:pt x="30" y="29"/>
                  <a:pt x="32" y="27"/>
                </a:cubicBezTo>
                <a:cubicBezTo>
                  <a:pt x="34" y="25"/>
                  <a:pt x="36" y="24"/>
                  <a:pt x="36" y="23"/>
                </a:cubicBezTo>
                <a:cubicBezTo>
                  <a:pt x="36" y="22"/>
                  <a:pt x="37" y="21"/>
                  <a:pt x="37" y="20"/>
                </a:cubicBezTo>
                <a:cubicBezTo>
                  <a:pt x="37" y="19"/>
                  <a:pt x="36" y="17"/>
                  <a:pt x="35" y="16"/>
                </a:cubicBezTo>
                <a:cubicBezTo>
                  <a:pt x="34" y="15"/>
                  <a:pt x="32" y="15"/>
                  <a:pt x="30" y="15"/>
                </a:cubicBezTo>
                <a:cubicBezTo>
                  <a:pt x="27" y="15"/>
                  <a:pt x="24" y="17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0"/>
                  <a:pt x="18" y="18"/>
                  <a:pt x="19" y="16"/>
                </a:cubicBezTo>
                <a:cubicBezTo>
                  <a:pt x="19" y="15"/>
                  <a:pt x="20" y="14"/>
                  <a:pt x="22" y="13"/>
                </a:cubicBezTo>
                <a:cubicBezTo>
                  <a:pt x="23" y="11"/>
                  <a:pt x="24" y="11"/>
                  <a:pt x="26" y="10"/>
                </a:cubicBezTo>
                <a:cubicBezTo>
                  <a:pt x="28" y="10"/>
                  <a:pt x="29" y="9"/>
                  <a:pt x="31" y="9"/>
                </a:cubicBezTo>
                <a:cubicBezTo>
                  <a:pt x="34" y="9"/>
                  <a:pt x="37" y="10"/>
                  <a:pt x="40" y="12"/>
                </a:cubicBezTo>
                <a:cubicBezTo>
                  <a:pt x="42" y="14"/>
                  <a:pt x="43" y="17"/>
                  <a:pt x="43" y="20"/>
                </a:cubicBezTo>
                <a:cubicBezTo>
                  <a:pt x="43" y="22"/>
                  <a:pt x="43" y="24"/>
                  <a:pt x="42" y="25"/>
                </a:cubicBezTo>
                <a:close/>
                <a:moveTo>
                  <a:pt x="42" y="25"/>
                </a:moveTo>
                <a:cubicBezTo>
                  <a:pt x="42" y="25"/>
                  <a:pt x="42" y="25"/>
                  <a:pt x="42" y="25"/>
                </a:cubicBezTo>
              </a:path>
            </a:pathLst>
          </a:custGeom>
          <a:solidFill>
            <a:srgbClr val="13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 descr="431A222F00D5A4FCABB5BEB1CE4D80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1131570"/>
            <a:ext cx="2223770" cy="347154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587750" y="2003425"/>
            <a:ext cx="4493895" cy="4495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不可以！消息可无限追加，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不限长度</a:t>
            </a:r>
            <a:endParaRPr lang="zh-CN" altLang="en-US" sz="1800" dirty="0">
              <a:solidFill>
                <a:srgbClr val="FF0000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5561330" y="1014095"/>
            <a:ext cx="714375" cy="88392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数组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" y="1132205"/>
            <a:ext cx="2119630" cy="3470910"/>
          </a:xfrm>
          <a:prstGeom prst="rect">
            <a:avLst/>
          </a:prstGeom>
        </p:spPr>
      </p:pic>
      <p:sp>
        <p:nvSpPr>
          <p:cNvPr id="10" name="折角形 9"/>
          <p:cNvSpPr/>
          <p:nvPr/>
        </p:nvSpPr>
        <p:spPr>
          <a:xfrm>
            <a:off x="5561330" y="2798445"/>
            <a:ext cx="714375" cy="88392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数组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35680" y="3785235"/>
            <a:ext cx="4598035" cy="44069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不可以！商品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类型不一致，数量不固定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ldLvl="0" animBg="1"/>
      <p:bldP spid="8" grpId="0" bldLvl="0" animBg="1"/>
      <p:bldP spid="10" grpId="0" bldLvl="0" animBg="1"/>
      <p:bldP spid="12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6" name="Rectangle 8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ArrayList</a:t>
            </a:r>
            <a:r>
              <a:rPr lang="zh-CN" altLang="en-US" sz="2000" dirty="0" smtClean="0"/>
              <a:t>集合</a:t>
            </a:r>
            <a:r>
              <a:rPr lang="zh-CN" altLang="en-US" dirty="0" smtClean="0"/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LinkedList</a:t>
            </a:r>
            <a:r>
              <a:rPr lang="zh-CN" altLang="en-US" sz="2000" dirty="0" smtClean="0"/>
              <a:t>集合</a:t>
            </a:r>
            <a:r>
              <a:rPr lang="zh-CN" altLang="en-US" dirty="0" smtClean="0"/>
              <a:t>的区别</a:t>
            </a:r>
            <a:endParaRPr lang="zh-CN" altLang="en-US" dirty="0" smtClean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>
          <a:xfrm>
            <a:off x="500034" y="1142990"/>
            <a:ext cx="8352928" cy="3137572"/>
          </a:xfrm>
        </p:spPr>
        <p:txBody>
          <a:bodyPr/>
          <a:lstStyle/>
          <a:p>
            <a:pPr>
              <a:defRPr/>
            </a:pPr>
            <a:endParaRPr lang="zh-CN" altLang="en-US" dirty="0" smtClean="0"/>
          </a:p>
          <a:p>
            <a:pPr>
              <a:defRPr/>
            </a:pPr>
            <a:r>
              <a:rPr lang="en-US" altLang="zh-CN" dirty="0">
                <a:sym typeface="+mn-ea"/>
              </a:rPr>
              <a:t>ArrayList</a:t>
            </a:r>
            <a:r>
              <a:rPr lang="zh-CN" altLang="zh-CN" dirty="0">
                <a:sym typeface="+mn-ea"/>
              </a:rPr>
              <a:t>是基于数组结构的集合，</a:t>
            </a:r>
            <a:r>
              <a:rPr lang="zh-CN" altLang="en-US" dirty="0" smtClean="0">
                <a:sym typeface="+mn-ea"/>
              </a:rPr>
              <a:t>遍历和随机访问元素的效率比较高</a:t>
            </a:r>
            <a:endParaRPr lang="en-US" altLang="zh-CN" dirty="0" smtClean="0">
              <a:sym typeface="+mn-ea"/>
            </a:endParaRPr>
          </a:p>
          <a:p>
            <a:pPr>
              <a:defRPr/>
            </a:pPr>
            <a:endParaRPr lang="zh-CN" altLang="en-US" dirty="0" smtClean="0"/>
          </a:p>
          <a:p>
            <a:pPr>
              <a:defRPr/>
            </a:pPr>
            <a:endParaRPr lang="zh-CN" altLang="en-US" dirty="0" smtClean="0"/>
          </a:p>
          <a:p>
            <a:pPr>
              <a:defRPr/>
            </a:pPr>
            <a:r>
              <a:rPr lang="en-US" altLang="zh-CN" dirty="0">
                <a:sym typeface="+mn-ea"/>
              </a:rPr>
              <a:t>LinkedList</a:t>
            </a:r>
            <a:r>
              <a:rPr lang="zh-CN" altLang="en-US" dirty="0">
                <a:sym typeface="+mn-ea"/>
              </a:rPr>
              <a:t>采用链表存储方式，插入，删除元素效率比较高</a:t>
            </a:r>
            <a:endParaRPr lang="zh-CN" altLang="en-US" dirty="0" smtClean="0"/>
          </a:p>
          <a:p>
            <a:pPr marL="457200" lvl="1" indent="0">
              <a:buNone/>
              <a:defRPr/>
            </a:pPr>
            <a:endParaRPr lang="en-US" altLang="zh-CN" dirty="0" smtClean="0"/>
          </a:p>
          <a:p>
            <a:pPr lvl="2">
              <a:defRPr/>
            </a:pPr>
            <a:endParaRPr lang="zh-CN" altLang="en-US" dirty="0"/>
          </a:p>
        </p:txBody>
      </p:sp>
      <p:sp>
        <p:nvSpPr>
          <p:cNvPr id="13" name="副标题 1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语法分析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9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11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2004060"/>
            <a:ext cx="5228590" cy="952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95" y="3499485"/>
            <a:ext cx="2552065" cy="12954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3500120"/>
            <a:ext cx="3364230" cy="1294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4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4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dirty="0" err="1" smtClean="0">
                <a:latin typeface="+mn-ea"/>
                <a:ea typeface="+mn-ea"/>
                <a:sym typeface="+mn-ea"/>
              </a:rPr>
              <a:t>LinkedList</a:t>
            </a:r>
            <a:r>
              <a:rPr lang="zh-CN" altLang="en-US" dirty="0" err="1" smtClean="0">
                <a:sym typeface="+mn-ea"/>
              </a:rPr>
              <a:t>集合应用</a:t>
            </a:r>
            <a:endParaRPr lang="zh-CN" altLang="en-US" dirty="0" smtClean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514350" y="2353310"/>
            <a:ext cx="7488555" cy="2013585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存储多条狗狗信息，获取第一条和最后一条，打印狗狗信息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List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接口实现类</a:t>
            </a:r>
            <a:r>
              <a:rPr lang="en-US" altLang="zh-CN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LinkedList</a:t>
            </a:r>
            <a:r>
              <a:rPr lang="zh-CN" altLang="en-US" dirty="0" smtClean="0"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实现该需求</a:t>
            </a:r>
            <a:endParaRPr lang="zh-CN" altLang="en-US" dirty="0" smtClean="0"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/>
              <a:t>获得第一个元素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获得第二个元素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删除狗狗信息</a:t>
            </a:r>
            <a:endParaRPr lang="zh-CN" altLang="en-US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案例简介</a:t>
            </a:r>
            <a:endParaRPr lang="zh-CN" altLang="en-US" dirty="0" smtClean="0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1546225" y="1198245"/>
            <a:ext cx="5777865" cy="922019"/>
          </a:xfrm>
          <a:prstGeom prst="roundRect">
            <a:avLst>
              <a:gd name="adj" fmla="val 0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 定义一个狗类，狗有：名字，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种类等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属性。狗可以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吃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啃骨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和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跑方法。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2315" y="3231515"/>
            <a:ext cx="4111625" cy="1414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6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7" name="TextBox 10"/>
          <p:cNvSpPr>
            <a:spLocks noChangeArrowheads="1"/>
          </p:cNvSpPr>
          <p:nvPr/>
        </p:nvSpPr>
        <p:spPr bwMode="auto">
          <a:xfrm>
            <a:off x="2640251" y="3618548"/>
            <a:ext cx="4648835" cy="97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创建狗类对象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 yayaDog=new Dog(“</a:t>
            </a: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亚亚</a:t>
            </a: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”,”</a:t>
            </a: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拉布拉多</a:t>
            </a: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”);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创建集合类对象</a:t>
            </a:r>
            <a:endParaRPr lang="zh-CN" altLang="en-US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44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LinkedList dogs = new LinkedList&lt;Dog&gt;();</a:t>
            </a:r>
            <a:endParaRPr lang="en-US" altLang="zh-CN" sz="144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9" name="TextBox 12"/>
          <p:cNvSpPr>
            <a:spLocks noChangeArrowheads="1"/>
          </p:cNvSpPr>
          <p:nvPr/>
        </p:nvSpPr>
        <p:spPr bwMode="auto">
          <a:xfrm>
            <a:off x="4394756" y="2967990"/>
            <a:ext cx="2125980" cy="47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将狗类对象添加到集合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dogs.add(yayaDog);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00" name="组合 13"/>
          <p:cNvGrpSpPr/>
          <p:nvPr/>
        </p:nvGrpSpPr>
        <p:grpSpPr bwMode="auto">
          <a:xfrm>
            <a:off x="1058704" y="2030254"/>
            <a:ext cx="1750218" cy="2413158"/>
            <a:chOff x="0" y="0"/>
            <a:chExt cx="1944688" cy="2681281"/>
          </a:xfrm>
        </p:grpSpPr>
        <p:sp>
          <p:nvSpPr>
            <p:cNvPr id="12301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944688" cy="2447925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F49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02" name="椭圆​​ 6"/>
            <p:cNvSpPr>
              <a:spLocks noChangeArrowheads="1"/>
            </p:cNvSpPr>
            <p:nvPr/>
          </p:nvSpPr>
          <p:spPr bwMode="auto">
            <a:xfrm>
              <a:off x="216198" y="2530160"/>
              <a:ext cx="1512168" cy="151121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03" name="矩形​​ 16"/>
            <p:cNvSpPr>
              <a:spLocks noChangeArrowheads="1"/>
            </p:cNvSpPr>
            <p:nvPr/>
          </p:nvSpPr>
          <p:spPr bwMode="auto">
            <a:xfrm>
              <a:off x="260816" y="717435"/>
              <a:ext cx="1422401" cy="470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2160" b="1" i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定义狗类</a:t>
              </a:r>
              <a:endParaRPr lang="zh-CN" altLang="en-US" sz="2160" b="1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grpSp>
        <p:nvGrpSpPr>
          <p:cNvPr id="12304" name="组合 17"/>
          <p:cNvGrpSpPr/>
          <p:nvPr/>
        </p:nvGrpSpPr>
        <p:grpSpPr bwMode="auto">
          <a:xfrm>
            <a:off x="3277553" y="1694498"/>
            <a:ext cx="1294448" cy="1751648"/>
            <a:chOff x="0" y="0"/>
            <a:chExt cx="1439862" cy="1946260"/>
          </a:xfrm>
        </p:grpSpPr>
        <p:sp>
          <p:nvSpPr>
            <p:cNvPr id="12305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439862" cy="1812925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EE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06" name="椭圆​​ 9"/>
            <p:cNvSpPr>
              <a:spLocks noChangeArrowheads="1"/>
            </p:cNvSpPr>
            <p:nvPr/>
          </p:nvSpPr>
          <p:spPr bwMode="auto">
            <a:xfrm>
              <a:off x="127074" y="1851416"/>
              <a:ext cx="1116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07" name="矩形​​ 17"/>
            <p:cNvSpPr>
              <a:spLocks noChangeArrowheads="1"/>
            </p:cNvSpPr>
            <p:nvPr/>
          </p:nvSpPr>
          <p:spPr bwMode="auto">
            <a:xfrm>
              <a:off x="126583" y="438156"/>
              <a:ext cx="1220545" cy="409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创建对象</a:t>
              </a:r>
              <a:endPara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grpSp>
        <p:nvGrpSpPr>
          <p:cNvPr id="12308" name="组合 21"/>
          <p:cNvGrpSpPr/>
          <p:nvPr/>
        </p:nvGrpSpPr>
        <p:grpSpPr bwMode="auto">
          <a:xfrm>
            <a:off x="5128975" y="1234440"/>
            <a:ext cx="914400" cy="1223010"/>
            <a:chOff x="-264" y="0"/>
            <a:chExt cx="1016000" cy="1357676"/>
          </a:xfrm>
        </p:grpSpPr>
        <p:sp>
          <p:nvSpPr>
            <p:cNvPr id="12309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012825" cy="1274762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53C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10" name="椭圆​​ 10"/>
            <p:cNvSpPr>
              <a:spLocks noChangeArrowheads="1"/>
            </p:cNvSpPr>
            <p:nvPr/>
          </p:nvSpPr>
          <p:spPr bwMode="auto">
            <a:xfrm>
              <a:off x="144145" y="1262832"/>
              <a:ext cx="720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11" name="矩形​​ 18"/>
            <p:cNvSpPr>
              <a:spLocks noChangeArrowheads="1"/>
            </p:cNvSpPr>
            <p:nvPr/>
          </p:nvSpPr>
          <p:spPr bwMode="auto">
            <a:xfrm>
              <a:off x="-264" y="299453"/>
              <a:ext cx="1016000" cy="346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添加集合</a:t>
              </a:r>
              <a:endParaRPr lang="zh-CN" altLang="en-US" sz="144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sp>
        <p:nvSpPr>
          <p:cNvPr id="12312" name="TextBox 25"/>
          <p:cNvSpPr>
            <a:spLocks noChangeArrowheads="1"/>
          </p:cNvSpPr>
          <p:nvPr/>
        </p:nvSpPr>
        <p:spPr bwMode="auto">
          <a:xfrm>
            <a:off x="6043533" y="1963103"/>
            <a:ext cx="3067685" cy="105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打印输出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System.out.println(</a:t>
            </a: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dogs.getFirst()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.getName()</a:t>
            </a: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System.out.println(</a:t>
            </a: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dogs.getLast()</a:t>
            </a:r>
            <a:endParaRPr lang="en-US" altLang="zh-CN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.getName()</a:t>
            </a:r>
            <a:r>
              <a:rPr lang="zh-CN" altLang="en-US" sz="126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);</a:t>
            </a:r>
            <a:endParaRPr lang="zh-CN" altLang="en-US" sz="126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313" name="组合 26"/>
          <p:cNvGrpSpPr/>
          <p:nvPr/>
        </p:nvGrpSpPr>
        <p:grpSpPr bwMode="auto">
          <a:xfrm>
            <a:off x="6563717" y="1014413"/>
            <a:ext cx="914400" cy="1020128"/>
            <a:chOff x="-102753" y="0"/>
            <a:chExt cx="1218436" cy="1357676"/>
          </a:xfrm>
        </p:grpSpPr>
        <p:sp>
          <p:nvSpPr>
            <p:cNvPr id="12314" name="椭圆​​ 2"/>
            <p:cNvSpPr>
              <a:spLocks noChangeArrowheads="1"/>
            </p:cNvSpPr>
            <p:nvPr/>
          </p:nvSpPr>
          <p:spPr bwMode="auto">
            <a:xfrm>
              <a:off x="0" y="0"/>
              <a:ext cx="1012825" cy="1274762"/>
            </a:xfrm>
            <a:custGeom>
              <a:avLst/>
              <a:gdLst>
                <a:gd name="T0" fmla="*/ 0 w 1944132"/>
                <a:gd name="T1" fmla="*/ 0 h 2448272"/>
                <a:gd name="T2" fmla="*/ 1944132 w 1944132"/>
                <a:gd name="T3" fmla="*/ 2448272 h 2448272"/>
              </a:gdLst>
              <a:ahLst/>
              <a:cxnLst/>
              <a:rect l="T0" t="T1" r="T2" b="T3"/>
              <a:pathLst>
                <a:path w="1944132" h="2448272">
                  <a:moveTo>
                    <a:pt x="972066" y="0"/>
                  </a:moveTo>
                  <a:cubicBezTo>
                    <a:pt x="1508923" y="0"/>
                    <a:pt x="1944132" y="435209"/>
                    <a:pt x="1944132" y="972066"/>
                  </a:cubicBezTo>
                  <a:cubicBezTo>
                    <a:pt x="1944132" y="1465344"/>
                    <a:pt x="1576711" y="1872807"/>
                    <a:pt x="1100480" y="1934684"/>
                  </a:cubicBezTo>
                  <a:lnTo>
                    <a:pt x="972066" y="2448272"/>
                  </a:lnTo>
                  <a:lnTo>
                    <a:pt x="843652" y="1934684"/>
                  </a:lnTo>
                  <a:cubicBezTo>
                    <a:pt x="367421" y="1872807"/>
                    <a:pt x="0" y="1465344"/>
                    <a:pt x="0" y="972066"/>
                  </a:cubicBezTo>
                  <a:cubicBezTo>
                    <a:pt x="0" y="435209"/>
                    <a:pt x="435209" y="0"/>
                    <a:pt x="972066" y="0"/>
                  </a:cubicBezTo>
                  <a:close/>
                </a:path>
              </a:pathLst>
            </a:custGeom>
            <a:solidFill>
              <a:srgbClr val="317F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endParaRPr lang="zh-CN" altLang="zh-CN" sz="100">
                <a:solidFill>
                  <a:srgbClr val="000000"/>
                </a:solidFill>
                <a:ea typeface="华文细黑" panose="020106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315" name="椭圆​​ 10"/>
            <p:cNvSpPr>
              <a:spLocks noChangeArrowheads="1"/>
            </p:cNvSpPr>
            <p:nvPr/>
          </p:nvSpPr>
          <p:spPr bwMode="auto">
            <a:xfrm>
              <a:off x="144145" y="1262832"/>
              <a:ext cx="720000" cy="94844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79999">
                  <a:srgbClr val="FFFFFF"/>
                </a:gs>
                <a:gs pos="100000">
                  <a:srgbClr val="FFFFFF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00" b="1" i="1">
                <a:solidFill>
                  <a:srgbClr val="FFFFFF"/>
                </a:solidFill>
                <a:latin typeface="方正兰亭粗黑_GBK" charset="-122"/>
                <a:sym typeface="宋体" panose="02010600030101010101" pitchFamily="2" charset="-122"/>
              </a:endParaRPr>
            </a:p>
          </p:txBody>
        </p:sp>
        <p:sp>
          <p:nvSpPr>
            <p:cNvPr id="12316" name="矩形​​ 18"/>
            <p:cNvSpPr>
              <a:spLocks noChangeArrowheads="1"/>
            </p:cNvSpPr>
            <p:nvPr/>
          </p:nvSpPr>
          <p:spPr bwMode="auto">
            <a:xfrm>
              <a:off x="-102753" y="235986"/>
              <a:ext cx="1218436" cy="415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4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 Unicode MS" panose="020B0604020202020204" charset="-122"/>
                </a:rPr>
                <a:t>打印输出</a:t>
              </a:r>
              <a:endParaRPr lang="zh-CN" altLang="en-US" sz="144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anose="020B0604020202020204" charset="-122"/>
              </a:endParaRPr>
            </a:p>
          </p:txBody>
        </p:sp>
      </p:grp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dirty="0" err="1" smtClean="0">
                <a:latin typeface="+mn-ea"/>
                <a:ea typeface="+mn-ea"/>
                <a:sym typeface="+mn-ea"/>
              </a:rPr>
              <a:t>LinkedList</a:t>
            </a:r>
            <a:r>
              <a:rPr dirty="0" err="1" smtClean="0">
                <a:sym typeface="+mn-ea"/>
              </a:rPr>
              <a:t>集合应用</a:t>
            </a:r>
            <a:endParaRPr lang="zh-CN" altLang="en-US" dirty="0" smtClean="0"/>
          </a:p>
        </p:txBody>
      </p:sp>
      <p:sp>
        <p:nvSpPr>
          <p:cNvPr id="21" name="副标题 20"/>
          <p:cNvSpPr>
            <a:spLocks noGrp="1"/>
          </p:cNvSpPr>
          <p:nvPr/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4572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2pPr>
            <a:lvl3pPr marL="9144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3pPr>
            <a:lvl4pPr marL="13716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1828800" indent="0" algn="ctr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2860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实现步骤</a:t>
            </a:r>
            <a:endParaRPr lang="zh-CN" altLang="en-US" dirty="0" smtClean="0"/>
          </a:p>
        </p:txBody>
      </p:sp>
      <p:grpSp>
        <p:nvGrpSpPr>
          <p:cNvPr id="4" name="组合 18"/>
          <p:cNvGrpSpPr/>
          <p:nvPr/>
        </p:nvGrpSpPr>
        <p:grpSpPr>
          <a:xfrm>
            <a:off x="232380" y="801993"/>
            <a:ext cx="234950" cy="212725"/>
            <a:chOff x="436488" y="2332038"/>
            <a:chExt cx="234950" cy="212725"/>
          </a:xfrm>
        </p:grpSpPr>
        <p:grpSp>
          <p:nvGrpSpPr>
            <p:cNvPr id="5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3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18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32" tmFilter="0, 0; 0.125,0.2665; 0.25,0.4; 0.375,0.465; 0.5,0.5;  0.625,0.535; 0.75,0.6; 0.875,0.7335; 1,1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15" tmFilter="0, 0; 0.125,0.2665; 0.25,0.4; 0.375,0.465; 0.5,0.5;  0.625,0.535; 0.75,0.6; 0.875,0.7335; 1,1">
                                          <p:stCondLst>
                                            <p:cond delay="861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7" tmFilter="0, 0; 0.125,0.2665; 0.25,0.4; 0.375,0.465; 0.5,0.5;  0.625,0.535; 0.75,0.6; 0.875,0.7335; 1,1">
                                          <p:stCondLst>
                                            <p:cond delay="1076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7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08" decel="50000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7">
                                          <p:stCondLst>
                                            <p:cond delay="853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08" decel="50000">
                                          <p:stCondLst>
                                            <p:cond delay="869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7">
                                          <p:stCondLst>
                                            <p:cond delay="1067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08" decel="50000">
                                          <p:stCondLst>
                                            <p:cond delay="1084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7">
                                          <p:stCondLst>
                                            <p:cond delay="1175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08" decel="50000">
                                          <p:stCondLst>
                                            <p:cond delay="1192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2" dur="25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25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25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7" grpId="0" bldLvl="0" autoUpdateAnimBg="0"/>
      <p:bldP spid="12299" grpId="0" bldLvl="0" autoUpdateAnimBg="0"/>
      <p:bldP spid="12312" grpId="0" bldLvl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645160"/>
          </a:xfrm>
        </p:spPr>
        <p:txBody>
          <a:bodyPr/>
          <a:lstStyle/>
          <a:p>
            <a:r>
              <a:rPr lang="zh-CN" altLang="en-US" sz="2000" dirty="0" err="1" smtClean="0">
                <a:latin typeface="+mn-ea"/>
                <a:ea typeface="+mn-ea"/>
                <a:sym typeface="+mn-ea"/>
              </a:rPr>
              <a:t>LinkedList</a:t>
            </a:r>
            <a:r>
              <a:rPr lang="zh-CN" altLang="en-US" dirty="0" err="1" smtClean="0">
                <a:sym typeface="+mn-ea"/>
              </a:rPr>
              <a:t>集合应用</a:t>
            </a:r>
            <a:br>
              <a:rPr lang="zh-CN" altLang="en-US" dirty="0" err="1" smtClean="0"/>
            </a:b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 smtClean="0"/>
          </a:p>
        </p:txBody>
      </p:sp>
      <p:sp>
        <p:nvSpPr>
          <p:cNvPr id="9" name="Freeform 40"/>
          <p:cNvSpPr>
            <a:spLocks noEditPoints="1"/>
          </p:cNvSpPr>
          <p:nvPr/>
        </p:nvSpPr>
        <p:spPr bwMode="auto">
          <a:xfrm>
            <a:off x="214282" y="785800"/>
            <a:ext cx="209550" cy="222250"/>
          </a:xfrm>
          <a:custGeom>
            <a:avLst/>
            <a:gdLst>
              <a:gd name="T0" fmla="*/ 3 w 56"/>
              <a:gd name="T1" fmla="*/ 16 h 59"/>
              <a:gd name="T2" fmla="*/ 16 w 56"/>
              <a:gd name="T3" fmla="*/ 5 h 59"/>
              <a:gd name="T4" fmla="*/ 40 w 56"/>
              <a:gd name="T5" fmla="*/ 6 h 59"/>
              <a:gd name="T6" fmla="*/ 49 w 56"/>
              <a:gd name="T7" fmla="*/ 13 h 59"/>
              <a:gd name="T8" fmla="*/ 54 w 56"/>
              <a:gd name="T9" fmla="*/ 10 h 59"/>
              <a:gd name="T10" fmla="*/ 56 w 56"/>
              <a:gd name="T11" fmla="*/ 11 h 59"/>
              <a:gd name="T12" fmla="*/ 56 w 56"/>
              <a:gd name="T13" fmla="*/ 31 h 59"/>
              <a:gd name="T14" fmla="*/ 54 w 56"/>
              <a:gd name="T15" fmla="*/ 32 h 59"/>
              <a:gd name="T16" fmla="*/ 37 w 56"/>
              <a:gd name="T17" fmla="*/ 22 h 59"/>
              <a:gd name="T18" fmla="*/ 37 w 56"/>
              <a:gd name="T19" fmla="*/ 20 h 59"/>
              <a:gd name="T20" fmla="*/ 42 w 56"/>
              <a:gd name="T21" fmla="*/ 17 h 59"/>
              <a:gd name="T22" fmla="*/ 35 w 56"/>
              <a:gd name="T23" fmla="*/ 11 h 59"/>
              <a:gd name="T24" fmla="*/ 20 w 56"/>
              <a:gd name="T25" fmla="*/ 11 h 59"/>
              <a:gd name="T26" fmla="*/ 9 w 56"/>
              <a:gd name="T27" fmla="*/ 21 h 59"/>
              <a:gd name="T28" fmla="*/ 3 w 56"/>
              <a:gd name="T29" fmla="*/ 16 h 59"/>
              <a:gd name="T30" fmla="*/ 3 w 56"/>
              <a:gd name="T31" fmla="*/ 16 h 59"/>
              <a:gd name="T32" fmla="*/ 3 w 56"/>
              <a:gd name="T33" fmla="*/ 16 h 59"/>
              <a:gd name="T34" fmla="*/ 53 w 56"/>
              <a:gd name="T35" fmla="*/ 43 h 59"/>
              <a:gd name="T36" fmla="*/ 40 w 56"/>
              <a:gd name="T37" fmla="*/ 55 h 59"/>
              <a:gd name="T38" fmla="*/ 16 w 56"/>
              <a:gd name="T39" fmla="*/ 54 h 59"/>
              <a:gd name="T40" fmla="*/ 7 w 56"/>
              <a:gd name="T41" fmla="*/ 46 h 59"/>
              <a:gd name="T42" fmla="*/ 1 w 56"/>
              <a:gd name="T43" fmla="*/ 49 h 59"/>
              <a:gd name="T44" fmla="*/ 0 w 56"/>
              <a:gd name="T45" fmla="*/ 49 h 59"/>
              <a:gd name="T46" fmla="*/ 0 w 56"/>
              <a:gd name="T47" fmla="*/ 29 h 59"/>
              <a:gd name="T48" fmla="*/ 2 w 56"/>
              <a:gd name="T49" fmla="*/ 28 h 59"/>
              <a:gd name="T50" fmla="*/ 19 w 56"/>
              <a:gd name="T51" fmla="*/ 37 h 59"/>
              <a:gd name="T52" fmla="*/ 19 w 56"/>
              <a:gd name="T53" fmla="*/ 39 h 59"/>
              <a:gd name="T54" fmla="*/ 14 w 56"/>
              <a:gd name="T55" fmla="*/ 42 h 59"/>
              <a:gd name="T56" fmla="*/ 21 w 56"/>
              <a:gd name="T57" fmla="*/ 48 h 59"/>
              <a:gd name="T58" fmla="*/ 36 w 56"/>
              <a:gd name="T59" fmla="*/ 49 h 59"/>
              <a:gd name="T60" fmla="*/ 47 w 56"/>
              <a:gd name="T61" fmla="*/ 39 h 59"/>
              <a:gd name="T62" fmla="*/ 53 w 56"/>
              <a:gd name="T63" fmla="*/ 43 h 59"/>
              <a:gd name="T64" fmla="*/ 53 w 56"/>
              <a:gd name="T65" fmla="*/ 43 h 59"/>
              <a:gd name="T66" fmla="*/ 53 w 56"/>
              <a:gd name="T67" fmla="*/ 4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6" h="59">
                <a:moveTo>
                  <a:pt x="3" y="16"/>
                </a:moveTo>
                <a:cubicBezTo>
                  <a:pt x="3" y="16"/>
                  <a:pt x="8" y="9"/>
                  <a:pt x="16" y="5"/>
                </a:cubicBezTo>
                <a:cubicBezTo>
                  <a:pt x="24" y="0"/>
                  <a:pt x="34" y="2"/>
                  <a:pt x="40" y="6"/>
                </a:cubicBezTo>
                <a:cubicBezTo>
                  <a:pt x="47" y="10"/>
                  <a:pt x="49" y="13"/>
                  <a:pt x="49" y="13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6" y="9"/>
                  <a:pt x="56" y="1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2"/>
                  <a:pt x="54" y="32"/>
                </a:cubicBezTo>
                <a:cubicBezTo>
                  <a:pt x="53" y="31"/>
                  <a:pt x="41" y="24"/>
                  <a:pt x="37" y="22"/>
                </a:cubicBezTo>
                <a:cubicBezTo>
                  <a:pt x="35" y="21"/>
                  <a:pt x="37" y="20"/>
                  <a:pt x="37" y="20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39" y="13"/>
                  <a:pt x="35" y="11"/>
                </a:cubicBezTo>
                <a:cubicBezTo>
                  <a:pt x="30" y="9"/>
                  <a:pt x="25" y="9"/>
                  <a:pt x="20" y="11"/>
                </a:cubicBezTo>
                <a:cubicBezTo>
                  <a:pt x="16" y="12"/>
                  <a:pt x="12" y="16"/>
                  <a:pt x="9" y="21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6"/>
                  <a:pt x="3" y="16"/>
                  <a:pt x="3" y="16"/>
                </a:cubicBezTo>
                <a:close/>
                <a:moveTo>
                  <a:pt x="53" y="43"/>
                </a:moveTo>
                <a:cubicBezTo>
                  <a:pt x="53" y="43"/>
                  <a:pt x="48" y="51"/>
                  <a:pt x="40" y="55"/>
                </a:cubicBezTo>
                <a:cubicBezTo>
                  <a:pt x="32" y="59"/>
                  <a:pt x="22" y="58"/>
                  <a:pt x="16" y="54"/>
                </a:cubicBezTo>
                <a:cubicBezTo>
                  <a:pt x="9" y="50"/>
                  <a:pt x="7" y="46"/>
                  <a:pt x="7" y="46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0" y="50"/>
                  <a:pt x="0" y="4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0" y="27"/>
                  <a:pt x="2" y="28"/>
                </a:cubicBezTo>
                <a:cubicBezTo>
                  <a:pt x="3" y="28"/>
                  <a:pt x="15" y="35"/>
                  <a:pt x="19" y="37"/>
                </a:cubicBezTo>
                <a:cubicBezTo>
                  <a:pt x="21" y="38"/>
                  <a:pt x="19" y="39"/>
                  <a:pt x="19" y="39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2"/>
                  <a:pt x="17" y="46"/>
                  <a:pt x="21" y="48"/>
                </a:cubicBezTo>
                <a:cubicBezTo>
                  <a:pt x="26" y="51"/>
                  <a:pt x="30" y="51"/>
                  <a:pt x="36" y="49"/>
                </a:cubicBezTo>
                <a:cubicBezTo>
                  <a:pt x="40" y="47"/>
                  <a:pt x="44" y="44"/>
                  <a:pt x="47" y="39"/>
                </a:cubicBezTo>
                <a:cubicBezTo>
                  <a:pt x="53" y="43"/>
                  <a:pt x="53" y="43"/>
                  <a:pt x="53" y="43"/>
                </a:cubicBezTo>
                <a:close/>
                <a:moveTo>
                  <a:pt x="53" y="43"/>
                </a:moveTo>
                <a:cubicBezTo>
                  <a:pt x="53" y="43"/>
                  <a:pt x="53" y="43"/>
                  <a:pt x="53" y="43"/>
                </a:cubicBezTo>
              </a:path>
            </a:pathLst>
          </a:custGeom>
          <a:solidFill>
            <a:srgbClr val="13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887730" y="1131570"/>
            <a:ext cx="7367905" cy="3881934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public static void main(String[] args) {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LinkedList dogs=new LinkedList&lt;Dog&gt;();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 ououDog=new Dog("欧欧","雪娜瑞");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 yayaDog=new Dog("亚亚","拉布拉多");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dogs.add(ououDog);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dogs.add(yayaDog);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 dogFirst=(Dog)dogs.getFirst();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System.out.println("第一条狗狗昵称是"+dogFirst.getName());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 dogLast=(Dog)dogs.getLast();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System.out.println("最后一条狗狗昵称是"+dogLast.getName());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dogs.removeFirst();</a:t>
            </a:r>
            <a:endParaRPr sz="1200" dirty="0">
              <a:sym typeface="+mn-ea"/>
            </a:endParaRPr>
          </a:p>
          <a:p>
            <a:pPr marL="0" marR="0" lvl="1" indent="0" algn="l" defTabSz="381000" rtl="0" eaLnBrk="0" fontAlgn="base" latinLnBrk="0" hangingPunct="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>
                <a:tab pos="444500" algn="l"/>
              </a:tabLst>
              <a:defRPr/>
            </a:pPr>
            <a:r>
              <a:rPr sz="1200" dirty="0">
                <a:sym typeface="+mn-ea"/>
              </a:rPr>
              <a:t>		dogs.removeLast();}</a:t>
            </a:r>
            <a:endParaRPr sz="1200" dirty="0">
              <a:sym typeface="+mn-ea"/>
            </a:endParaRPr>
          </a:p>
        </p:txBody>
      </p:sp>
      <p:cxnSp>
        <p:nvCxnSpPr>
          <p:cNvPr id="3" name="直接箭头连接符 2"/>
          <p:cNvCxnSpPr>
            <a:endCxn id="10" idx="1"/>
          </p:cNvCxnSpPr>
          <p:nvPr/>
        </p:nvCxnSpPr>
        <p:spPr>
          <a:xfrm>
            <a:off x="4218940" y="3234055"/>
            <a:ext cx="807085" cy="1905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11" idx="1"/>
          </p:cNvCxnSpPr>
          <p:nvPr/>
        </p:nvCxnSpPr>
        <p:spPr>
          <a:xfrm flipV="1">
            <a:off x="4218940" y="3813175"/>
            <a:ext cx="807720" cy="4699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>
            <a:endCxn id="8" idx="1"/>
          </p:cNvCxnSpPr>
          <p:nvPr/>
        </p:nvCxnSpPr>
        <p:spPr>
          <a:xfrm flipV="1">
            <a:off x="4332605" y="1707515"/>
            <a:ext cx="670560" cy="10668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5026025" y="3066275"/>
            <a:ext cx="2711450" cy="373661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1600" kern="0" dirty="0" smtClean="0">
                <a:solidFill>
                  <a:srgbClr val="FF0000"/>
                </a:solidFill>
                <a:latin typeface="+mn-ea"/>
                <a:ea typeface="+mn-ea"/>
              </a:rPr>
              <a:t>     </a:t>
            </a: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获得第一条狗狗信息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AutoShape 14"/>
          <p:cNvSpPr>
            <a:spLocks noChangeArrowheads="1"/>
          </p:cNvSpPr>
          <p:nvPr/>
        </p:nvSpPr>
        <p:spPr bwMode="auto">
          <a:xfrm>
            <a:off x="5026660" y="3626345"/>
            <a:ext cx="2711450" cy="373661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1600" kern="0" dirty="0" smtClean="0">
                <a:solidFill>
                  <a:srgbClr val="FF0000"/>
                </a:solidFill>
                <a:latin typeface="+mn-ea"/>
                <a:ea typeface="+mn-ea"/>
              </a:rPr>
              <a:t>     </a:t>
            </a: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获得最后一条狗狗信息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5003165" y="1382231"/>
            <a:ext cx="2711450" cy="649299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创建</a:t>
            </a:r>
            <a:r>
              <a:rPr lang="en-US" altLang="zh-CN" sz="1600" kern="0" dirty="0" smtClean="0">
                <a:solidFill>
                  <a:schemeClr val="bg1"/>
                </a:solidFill>
                <a:latin typeface="+mn-ea"/>
                <a:ea typeface="+mn-ea"/>
              </a:rPr>
              <a:t>LinkedList</a:t>
            </a: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集合对象并把多个狗狗对象放入其中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6" name="直接箭头连接符 15"/>
          <p:cNvCxnSpPr>
            <a:endCxn id="18" idx="1"/>
          </p:cNvCxnSpPr>
          <p:nvPr/>
        </p:nvCxnSpPr>
        <p:spPr>
          <a:xfrm>
            <a:off x="3419475" y="4365625"/>
            <a:ext cx="1607185" cy="127635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8" idx="1"/>
          </p:cNvCxnSpPr>
          <p:nvPr/>
        </p:nvCxnSpPr>
        <p:spPr>
          <a:xfrm flipV="1">
            <a:off x="3419475" y="4493260"/>
            <a:ext cx="1607185" cy="117475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5026660" y="4305958"/>
            <a:ext cx="2687955" cy="373969"/>
          </a:xfrm>
          <a:prstGeom prst="wedgeRoundRectCallout">
            <a:avLst>
              <a:gd name="adj1" fmla="val -68"/>
              <a:gd name="adj2" fmla="val 51513"/>
              <a:gd name="adj3" fmla="val 16667"/>
            </a:avLst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zh-CN" altLang="en-US" sz="1600" kern="0" dirty="0" smtClean="0">
                <a:solidFill>
                  <a:schemeClr val="bg1"/>
                </a:solidFill>
                <a:latin typeface="+mn-ea"/>
                <a:ea typeface="+mn-ea"/>
              </a:rPr>
              <a:t>删除第一个和最后一条狗狗</a:t>
            </a:r>
            <a:endParaRPr lang="zh-CN" altLang="en-US" sz="1600" kern="0" dirty="0" smtClean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8" grpId="0" bldLvl="0" animBg="1"/>
      <p:bldP spid="18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645160"/>
          </a:xfrm>
        </p:spPr>
        <p:txBody>
          <a:bodyPr/>
          <a:lstStyle/>
          <a:p>
            <a:r>
              <a:rPr lang="en-US" altLang="zh-CN" dirty="0" smtClean="0">
                <a:latin typeface="+mn-ea"/>
                <a:ea typeface="+mn-ea"/>
                <a:sym typeface="+mn-ea"/>
              </a:rPr>
              <a:t>Linked</a:t>
            </a:r>
            <a:r>
              <a:rPr lang="zh-CN" altLang="en-US" dirty="0" smtClean="0">
                <a:latin typeface="+mn-ea"/>
                <a:ea typeface="+mn-ea"/>
                <a:sym typeface="+mn-ea"/>
              </a:rPr>
              <a:t>List</a:t>
            </a:r>
            <a:r>
              <a:rPr lang="zh-CN" altLang="en-US" dirty="0" smtClean="0">
                <a:sym typeface="+mn-ea"/>
              </a:rPr>
              <a:t>集合扩展应用</a:t>
            </a:r>
            <a:br>
              <a:rPr lang="zh-CN" altLang="en-US" dirty="0" smtClean="0"/>
            </a:br>
            <a:endParaRPr lang="zh-CN" altLang="en-US" dirty="0" err="1" smtClean="0"/>
          </a:p>
        </p:txBody>
      </p:sp>
      <p:sp>
        <p:nvSpPr>
          <p:cNvPr id="7" name="副标题 6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案例扩展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err="1" smtClean="0"/>
              <a:t>在集合任何位置（头部、中间、尾部）添加、获取、删除狗狗对象</a:t>
            </a:r>
            <a:endParaRPr lang="zh-CN" altLang="en-US" dirty="0" err="1" smtClean="0"/>
          </a:p>
          <a:p>
            <a:pPr marL="457200" lvl="3" indent="0">
              <a:spcBef>
                <a:spcPts val="1000"/>
              </a:spcBef>
              <a:buSzPct val="100000"/>
              <a:buFont typeface="Wingdings" panose="05000000000000000000" pitchFamily="2" charset="2"/>
              <a:buNone/>
            </a:pP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3" indent="0">
              <a:spcBef>
                <a:spcPts val="1000"/>
              </a:spcBef>
              <a:buSzPct val="100000"/>
              <a:buFont typeface="Wingdings" panose="05000000000000000000" pitchFamily="2" charset="2"/>
              <a:buNone/>
            </a:pP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3" indent="0">
              <a:spcBef>
                <a:spcPts val="1000"/>
              </a:spcBef>
              <a:buSzPct val="100000"/>
              <a:buFont typeface="Wingdings" panose="05000000000000000000" pitchFamily="2" charset="2"/>
              <a:buNone/>
            </a:pP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3" indent="0">
              <a:spcBef>
                <a:spcPts val="1000"/>
              </a:spcBef>
              <a:buSzPct val="100000"/>
              <a:buFont typeface="Wingdings" panose="05000000000000000000" pitchFamily="2" charset="2"/>
              <a:buNone/>
            </a:pP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lvl="3" indent="0">
              <a:spcBef>
                <a:spcPts val="1000"/>
              </a:spcBef>
              <a:buSzPct val="100000"/>
              <a:buFont typeface="Wingdings" panose="05000000000000000000" pitchFamily="2" charset="2"/>
              <a:buNone/>
            </a:pPr>
            <a:endParaRPr lang="en-US" altLang="zh-CN" sz="1600" b="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dirty="0" smtClean="0"/>
              <a:t>插入、删除操作频繁时，可使用</a:t>
            </a:r>
            <a:r>
              <a:rPr lang="en-US" altLang="zh-CN" dirty="0" smtClean="0"/>
              <a:t>LinkedList</a:t>
            </a:r>
            <a:r>
              <a:rPr lang="zh-CN" altLang="en-US" dirty="0" smtClean="0"/>
              <a:t>来提高效率</a:t>
            </a:r>
            <a:endParaRPr lang="zh-CN" altLang="en-US" dirty="0" smtClean="0"/>
          </a:p>
          <a:p>
            <a:r>
              <a:rPr lang="en-US" altLang="zh-CN" dirty="0" smtClean="0"/>
              <a:t>LinkedList</a:t>
            </a:r>
            <a:r>
              <a:rPr lang="zh-CN" altLang="en-US" dirty="0" smtClean="0"/>
              <a:t>还额外提供头部和尾部元素进行添加和删除操作的方法</a:t>
            </a:r>
            <a:endParaRPr lang="zh-CN" altLang="en-US" dirty="0" smtClean="0"/>
          </a:p>
          <a:p>
            <a:pPr marL="457200" lvl="1" indent="0">
              <a:buNone/>
            </a:pPr>
            <a:endParaRPr lang="zh-CN" altLang="en-US" dirty="0" smtClean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6285" y="1663700"/>
            <a:ext cx="5092065" cy="1619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90" y="2126615"/>
            <a:ext cx="2781300" cy="941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LinkedList</a:t>
            </a:r>
            <a:r>
              <a:rPr lang="zh-CN" altLang="en-US" sz="2000" dirty="0" smtClean="0"/>
              <a:t>泛型</a:t>
            </a:r>
            <a:r>
              <a:rPr lang="zh-CN" altLang="en-US" dirty="0" smtClean="0"/>
              <a:t>集合应用</a:t>
            </a:r>
            <a:endParaRPr lang="zh-CN" altLang="en-US" dirty="0" smtClean="0"/>
          </a:p>
        </p:txBody>
      </p:sp>
      <p:sp>
        <p:nvSpPr>
          <p:cNvPr id="21" name="副标题 20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代码实现</a:t>
            </a:r>
            <a:endParaRPr lang="zh-CN" altLang="en-US" dirty="0" smtClean="0"/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8730670" y="812006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fontAlgn="b" hangingPunct="1"/>
            <a:endParaRPr lang="zh-CN" altLang="en-US" sz="4400" b="1">
              <a:solidFill>
                <a:schemeClr val="tx2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796858" y="3629025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1"/>
          </a:p>
        </p:txBody>
      </p:sp>
      <p:grpSp>
        <p:nvGrpSpPr>
          <p:cNvPr id="2" name="组合 18"/>
          <p:cNvGrpSpPr/>
          <p:nvPr/>
        </p:nvGrpSpPr>
        <p:grpSpPr>
          <a:xfrm>
            <a:off x="285720" y="857238"/>
            <a:ext cx="234950" cy="212725"/>
            <a:chOff x="436488" y="2332038"/>
            <a:chExt cx="234950" cy="212725"/>
          </a:xfrm>
        </p:grpSpPr>
        <p:grpSp>
          <p:nvGrpSpPr>
            <p:cNvPr id="3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2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770380" y="679450"/>
            <a:ext cx="5602605" cy="4297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 tIns="0" bIns="0">
            <a:spAutoFit/>
          </a:bodyPr>
          <a:lstStyle/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public static void main(String[] args) 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LinkedList&lt;Dog&gt; dogs=new LinkedList&lt;Dog&gt;();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ououDog=new Dog("欧欧","雪娜瑞");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 yayaDog=new Dog("亚亚","拉布拉多");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dogs.add(ououDog);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dogs.add(yayaDog);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      Iterator&lt;Dog&gt; it=dogs.iterator();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while(it.hasNext()){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Dog dog=it.next();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if(yayaDog.getName().equals(dog.getName())){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	it.remove();	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}}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Iterator&lt;Dog&gt; it1=dogs.iterator();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while(it1.hasNext()){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	System.out.println(it1.next());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}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	System.out.println("成功将亚亚的信息删除");	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  <a:p>
            <a:pPr marL="224155" lvl="1" indent="-224155" algn="l" defTabSz="381000" eaLnBrk="0" hangingPunct="0">
              <a:lnSpc>
                <a:spcPct val="14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+mn-ea"/>
              </a:rPr>
              <a:t>	}</a:t>
            </a:r>
            <a:endParaRPr sz="1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7417" name="Rectangle 34"/>
          <p:cNvSpPr/>
          <p:nvPr/>
        </p:nvSpPr>
        <p:spPr>
          <a:xfrm>
            <a:off x="2797175" y="2861945"/>
            <a:ext cx="2961005" cy="44513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8" name="Rectangle 34"/>
          <p:cNvSpPr/>
          <p:nvPr/>
        </p:nvSpPr>
        <p:spPr>
          <a:xfrm>
            <a:off x="2449195" y="1082040"/>
            <a:ext cx="3054985" cy="30924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2" name="AutoShape 5"/>
          <p:cNvSpPr>
            <a:spLocks noChangeArrowheads="1"/>
          </p:cNvSpPr>
          <p:nvPr/>
        </p:nvSpPr>
        <p:spPr bwMode="auto">
          <a:xfrm>
            <a:off x="6434138" y="2946244"/>
            <a:ext cx="252142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查询指定狗狗信息删除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7413" name="AutoShape 7"/>
          <p:cNvSpPr>
            <a:spLocks noChangeArrowheads="1"/>
          </p:cNvSpPr>
          <p:nvPr/>
        </p:nvSpPr>
        <p:spPr bwMode="auto">
          <a:xfrm>
            <a:off x="6388100" y="1002717"/>
            <a:ext cx="2527300" cy="438098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创建</a:t>
            </a: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LinkedList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对象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17414" name="直接箭头连接符 7"/>
          <p:cNvPicPr/>
          <p:nvPr/>
        </p:nvPicPr>
        <p:blipFill>
          <a:blip r:embed="rId1"/>
          <a:stretch>
            <a:fillRect/>
          </a:stretch>
        </p:blipFill>
        <p:spPr>
          <a:xfrm>
            <a:off x="5685155" y="2946400"/>
            <a:ext cx="856615" cy="360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5" name="直接箭头连接符 8"/>
          <p:cNvPicPr/>
          <p:nvPr/>
        </p:nvPicPr>
        <p:blipFill>
          <a:blip r:embed="rId2"/>
          <a:stretch>
            <a:fillRect/>
          </a:stretch>
        </p:blipFill>
        <p:spPr>
          <a:xfrm>
            <a:off x="5503863" y="1106805"/>
            <a:ext cx="1036637" cy="35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4448175" y="509680"/>
            <a:ext cx="2792095" cy="411070"/>
          </a:xfrm>
          <a:prstGeom prst="wedgeRoundRectCallout">
            <a:avLst>
              <a:gd name="adj1" fmla="val -51074"/>
              <a:gd name="adj2" fmla="val 15125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squar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en-US" altLang="zh-CN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LinkedList</a:t>
            </a: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集合泛型应用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206750" y="771525"/>
            <a:ext cx="1149350" cy="41338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accent1">
                <a:shade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Rectangle 34"/>
          <p:cNvSpPr/>
          <p:nvPr/>
        </p:nvSpPr>
        <p:spPr>
          <a:xfrm>
            <a:off x="2448560" y="2393950"/>
            <a:ext cx="2098040" cy="467995"/>
          </a:xfrm>
          <a:prstGeom prst="rect">
            <a:avLst/>
          </a:prstGeom>
          <a:solidFill>
            <a:srgbClr val="FFDDDD">
              <a:alpha val="9804"/>
            </a:srgbClr>
          </a:solidFill>
          <a:ln w="28575" cap="flat" cmpd="sng">
            <a:solidFill>
              <a:srgbClr val="C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zh-CN" altLang="en-US" sz="18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432868" y="2501109"/>
            <a:ext cx="1601944" cy="408144"/>
          </a:xfrm>
          <a:prstGeom prst="wedgeRoundRectCallout">
            <a:avLst>
              <a:gd name="adj1" fmla="val -31449"/>
              <a:gd name="adj2" fmla="val 53588"/>
              <a:gd name="adj3" fmla="val 16667"/>
            </a:avLst>
          </a:prstGeom>
          <a:solidFill>
            <a:srgbClr val="0070C0"/>
          </a:solidFill>
          <a:ln w="9525" cmpd="sng">
            <a:solidFill>
              <a:srgbClr val="F2F2F2"/>
            </a:solidFill>
            <a:beve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</p:spPr>
        <p:txBody>
          <a:bodyPr wrap="none" anchor="b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rgbClr val="233DA9"/>
              </a:buClr>
              <a:buSzPct val="80000"/>
              <a:buNone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  <a:t>减少类型转换</a:t>
            </a: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9" name="直接箭头连接符 7"/>
          <p:cNvPicPr/>
          <p:nvPr/>
        </p:nvPicPr>
        <p:blipFill>
          <a:blip r:embed="rId1"/>
          <a:stretch>
            <a:fillRect/>
          </a:stretch>
        </p:blipFill>
        <p:spPr>
          <a:xfrm>
            <a:off x="4632325" y="2548890"/>
            <a:ext cx="1908175" cy="360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7417" grpId="0" bldLvl="0" animBg="1"/>
      <p:bldP spid="17418" grpId="0" bldLvl="0" animBg="1"/>
      <p:bldP spid="17412" grpId="0" bldLvl="0" animBg="1"/>
      <p:bldP spid="17413" grpId="0" bldLvl="0" animBg="1"/>
      <p:bldP spid="4" grpId="0" bldLvl="0" animBg="1"/>
      <p:bldP spid="7" grpId="0" bldLvl="0" animBg="1"/>
      <p:bldP spid="8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课堂编程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功能描述：使用</a:t>
            </a:r>
            <a:r>
              <a:rPr lang="en-US" altLang="zh-CN" dirty="0" smtClean="0"/>
              <a:t>LinkedList</a:t>
            </a:r>
            <a:r>
              <a:rPr lang="zh-CN" altLang="en-US" dirty="0" smtClean="0"/>
              <a:t>保存人员信息：</a:t>
            </a:r>
            <a:endParaRPr lang="zh-CN" altLang="en-US" dirty="0" smtClean="0"/>
          </a:p>
          <a:p>
            <a:r>
              <a:rPr lang="zh-CN" altLang="en-US" dirty="0" smtClean="0"/>
              <a:t>思路分析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创建四个人员名称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存入集合</a:t>
            </a:r>
            <a:endParaRPr lang="zh-CN" altLang="en-US" dirty="0" smtClean="0"/>
          </a:p>
          <a:p>
            <a:pPr lvl="1"/>
            <a:r>
              <a:rPr lang="zh-CN" altLang="en-US" dirty="0" smtClean="0">
                <a:sym typeface="+mn-ea"/>
              </a:rPr>
              <a:t>输出显示</a:t>
            </a:r>
            <a:endParaRPr lang="zh-CN" altLang="en-US" dirty="0" smtClean="0"/>
          </a:p>
        </p:txBody>
      </p:sp>
      <p:sp>
        <p:nvSpPr>
          <p:cNvPr id="5" name="副标题 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课堂编程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85720" y="785800"/>
            <a:ext cx="216694" cy="231536"/>
            <a:chOff x="436488" y="2946400"/>
            <a:chExt cx="231776" cy="247651"/>
          </a:xfrm>
        </p:grpSpPr>
        <p:sp>
          <p:nvSpPr>
            <p:cNvPr id="7" name="Freeform 65"/>
            <p:cNvSpPr>
              <a:spLocks noEditPoints="1"/>
            </p:cNvSpPr>
            <p:nvPr/>
          </p:nvSpPr>
          <p:spPr bwMode="auto">
            <a:xfrm>
              <a:off x="436488" y="2946400"/>
              <a:ext cx="198438" cy="247650"/>
            </a:xfrm>
            <a:custGeom>
              <a:avLst/>
              <a:gdLst>
                <a:gd name="T0" fmla="*/ 53 w 53"/>
                <a:gd name="T1" fmla="*/ 36 h 66"/>
                <a:gd name="T2" fmla="*/ 53 w 53"/>
                <a:gd name="T3" fmla="*/ 13 h 66"/>
                <a:gd name="T4" fmla="*/ 45 w 53"/>
                <a:gd name="T5" fmla="*/ 5 h 66"/>
                <a:gd name="T6" fmla="*/ 38 w 53"/>
                <a:gd name="T7" fmla="*/ 5 h 66"/>
                <a:gd name="T8" fmla="*/ 32 w 53"/>
                <a:gd name="T9" fmla="*/ 0 h 66"/>
                <a:gd name="T10" fmla="*/ 21 w 53"/>
                <a:gd name="T11" fmla="*/ 0 h 66"/>
                <a:gd name="T12" fmla="*/ 15 w 53"/>
                <a:gd name="T13" fmla="*/ 5 h 66"/>
                <a:gd name="T14" fmla="*/ 8 w 53"/>
                <a:gd name="T15" fmla="*/ 5 h 66"/>
                <a:gd name="T16" fmla="*/ 0 w 53"/>
                <a:gd name="T17" fmla="*/ 13 h 66"/>
                <a:gd name="T18" fmla="*/ 0 w 53"/>
                <a:gd name="T19" fmla="*/ 58 h 66"/>
                <a:gd name="T20" fmla="*/ 8 w 53"/>
                <a:gd name="T21" fmla="*/ 66 h 66"/>
                <a:gd name="T22" fmla="*/ 32 w 53"/>
                <a:gd name="T23" fmla="*/ 66 h 66"/>
                <a:gd name="T24" fmla="*/ 32 w 53"/>
                <a:gd name="T25" fmla="*/ 64 h 66"/>
                <a:gd name="T26" fmla="*/ 53 w 53"/>
                <a:gd name="T27" fmla="*/ 36 h 66"/>
                <a:gd name="T28" fmla="*/ 21 w 53"/>
                <a:gd name="T29" fmla="*/ 4 h 66"/>
                <a:gd name="T30" fmla="*/ 32 w 53"/>
                <a:gd name="T31" fmla="*/ 4 h 66"/>
                <a:gd name="T32" fmla="*/ 34 w 53"/>
                <a:gd name="T33" fmla="*/ 6 h 66"/>
                <a:gd name="T34" fmla="*/ 32 w 53"/>
                <a:gd name="T35" fmla="*/ 8 h 66"/>
                <a:gd name="T36" fmla="*/ 21 w 53"/>
                <a:gd name="T37" fmla="*/ 8 h 66"/>
                <a:gd name="T38" fmla="*/ 19 w 53"/>
                <a:gd name="T39" fmla="*/ 6 h 66"/>
                <a:gd name="T40" fmla="*/ 21 w 53"/>
                <a:gd name="T41" fmla="*/ 4 h 66"/>
                <a:gd name="T42" fmla="*/ 15 w 53"/>
                <a:gd name="T43" fmla="*/ 25 h 66"/>
                <a:gd name="T44" fmla="*/ 38 w 53"/>
                <a:gd name="T45" fmla="*/ 25 h 66"/>
                <a:gd name="T46" fmla="*/ 40 w 53"/>
                <a:gd name="T47" fmla="*/ 27 h 66"/>
                <a:gd name="T48" fmla="*/ 38 w 53"/>
                <a:gd name="T49" fmla="*/ 29 h 66"/>
                <a:gd name="T50" fmla="*/ 15 w 53"/>
                <a:gd name="T51" fmla="*/ 29 h 66"/>
                <a:gd name="T52" fmla="*/ 14 w 53"/>
                <a:gd name="T53" fmla="*/ 27 h 66"/>
                <a:gd name="T54" fmla="*/ 15 w 53"/>
                <a:gd name="T55" fmla="*/ 25 h 66"/>
                <a:gd name="T56" fmla="*/ 30 w 53"/>
                <a:gd name="T57" fmla="*/ 47 h 66"/>
                <a:gd name="T58" fmla="*/ 15 w 53"/>
                <a:gd name="T59" fmla="*/ 47 h 66"/>
                <a:gd name="T60" fmla="*/ 14 w 53"/>
                <a:gd name="T61" fmla="*/ 45 h 66"/>
                <a:gd name="T62" fmla="*/ 15 w 53"/>
                <a:gd name="T63" fmla="*/ 43 h 66"/>
                <a:gd name="T64" fmla="*/ 30 w 53"/>
                <a:gd name="T65" fmla="*/ 43 h 66"/>
                <a:gd name="T66" fmla="*/ 32 w 53"/>
                <a:gd name="T67" fmla="*/ 45 h 66"/>
                <a:gd name="T68" fmla="*/ 30 w 53"/>
                <a:gd name="T69" fmla="*/ 47 h 66"/>
                <a:gd name="T70" fmla="*/ 15 w 53"/>
                <a:gd name="T71" fmla="*/ 37 h 66"/>
                <a:gd name="T72" fmla="*/ 14 w 53"/>
                <a:gd name="T73" fmla="*/ 36 h 66"/>
                <a:gd name="T74" fmla="*/ 15 w 53"/>
                <a:gd name="T75" fmla="*/ 34 h 66"/>
                <a:gd name="T76" fmla="*/ 38 w 53"/>
                <a:gd name="T77" fmla="*/ 34 h 66"/>
                <a:gd name="T78" fmla="*/ 40 w 53"/>
                <a:gd name="T79" fmla="*/ 36 h 66"/>
                <a:gd name="T80" fmla="*/ 38 w 53"/>
                <a:gd name="T81" fmla="*/ 37 h 66"/>
                <a:gd name="T82" fmla="*/ 15 w 53"/>
                <a:gd name="T83" fmla="*/ 37 h 66"/>
                <a:gd name="T84" fmla="*/ 15 w 53"/>
                <a:gd name="T85" fmla="*/ 37 h 66"/>
                <a:gd name="T86" fmla="*/ 15 w 53"/>
                <a:gd name="T87" fmla="*/ 37 h 66"/>
                <a:gd name="T88" fmla="*/ 15 w 53"/>
                <a:gd name="T89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" h="66">
                  <a:moveTo>
                    <a:pt x="53" y="36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9"/>
                    <a:pt x="49" y="5"/>
                    <a:pt x="45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3"/>
                    <a:pt x="36" y="0"/>
                    <a:pt x="3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5" y="2"/>
                    <a:pt x="15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6"/>
                    <a:pt x="0" y="9"/>
                    <a:pt x="0" y="13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4" y="66"/>
                    <a:pt x="8" y="66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3" y="39"/>
                    <a:pt x="53" y="36"/>
                    <a:pt x="53" y="36"/>
                  </a:cubicBezTo>
                  <a:close/>
                  <a:moveTo>
                    <a:pt x="2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5"/>
                    <a:pt x="34" y="6"/>
                  </a:cubicBezTo>
                  <a:cubicBezTo>
                    <a:pt x="34" y="7"/>
                    <a:pt x="33" y="8"/>
                    <a:pt x="3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7"/>
                    <a:pt x="19" y="6"/>
                  </a:cubicBezTo>
                  <a:cubicBezTo>
                    <a:pt x="19" y="5"/>
                    <a:pt x="20" y="4"/>
                    <a:pt x="21" y="4"/>
                  </a:cubicBezTo>
                  <a:close/>
                  <a:moveTo>
                    <a:pt x="15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40" y="26"/>
                    <a:pt x="40" y="27"/>
                  </a:cubicBezTo>
                  <a:cubicBezTo>
                    <a:pt x="40" y="28"/>
                    <a:pt x="39" y="29"/>
                    <a:pt x="38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8"/>
                    <a:pt x="14" y="27"/>
                  </a:cubicBezTo>
                  <a:cubicBezTo>
                    <a:pt x="14" y="25"/>
                    <a:pt x="14" y="25"/>
                    <a:pt x="15" y="25"/>
                  </a:cubicBezTo>
                  <a:close/>
                  <a:moveTo>
                    <a:pt x="30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4" y="46"/>
                    <a:pt x="14" y="45"/>
                  </a:cubicBezTo>
                  <a:cubicBezTo>
                    <a:pt x="14" y="44"/>
                    <a:pt x="15" y="43"/>
                    <a:pt x="15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2" y="44"/>
                    <a:pt x="32" y="45"/>
                  </a:cubicBezTo>
                  <a:cubicBezTo>
                    <a:pt x="32" y="46"/>
                    <a:pt x="31" y="47"/>
                    <a:pt x="30" y="47"/>
                  </a:cubicBezTo>
                  <a:close/>
                  <a:moveTo>
                    <a:pt x="15" y="37"/>
                  </a:moveTo>
                  <a:cubicBezTo>
                    <a:pt x="15" y="37"/>
                    <a:pt x="14" y="37"/>
                    <a:pt x="14" y="36"/>
                  </a:cubicBezTo>
                  <a:cubicBezTo>
                    <a:pt x="14" y="35"/>
                    <a:pt x="15" y="34"/>
                    <a:pt x="15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9" y="34"/>
                    <a:pt x="40" y="35"/>
                    <a:pt x="40" y="36"/>
                  </a:cubicBezTo>
                  <a:cubicBezTo>
                    <a:pt x="40" y="37"/>
                    <a:pt x="39" y="37"/>
                    <a:pt x="38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6"/>
            <p:cNvSpPr>
              <a:spLocks noEditPoints="1"/>
            </p:cNvSpPr>
            <p:nvPr/>
          </p:nvSpPr>
          <p:spPr bwMode="auto">
            <a:xfrm>
              <a:off x="593651" y="3092450"/>
              <a:ext cx="52388" cy="49213"/>
            </a:xfrm>
            <a:custGeom>
              <a:avLst/>
              <a:gdLst>
                <a:gd name="T0" fmla="*/ 0 w 14"/>
                <a:gd name="T1" fmla="*/ 7 h 13"/>
                <a:gd name="T2" fmla="*/ 7 w 14"/>
                <a:gd name="T3" fmla="*/ 13 h 13"/>
                <a:gd name="T4" fmla="*/ 14 w 14"/>
                <a:gd name="T5" fmla="*/ 7 h 13"/>
                <a:gd name="T6" fmla="*/ 7 w 14"/>
                <a:gd name="T7" fmla="*/ 0 h 13"/>
                <a:gd name="T8" fmla="*/ 0 w 14"/>
                <a:gd name="T9" fmla="*/ 7 h 13"/>
                <a:gd name="T10" fmla="*/ 0 w 14"/>
                <a:gd name="T11" fmla="*/ 7 h 13"/>
                <a:gd name="T12" fmla="*/ 0 w 14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0" y="7"/>
                  </a:moveTo>
                  <a:cubicBezTo>
                    <a:pt x="0" y="10"/>
                    <a:pt x="3" y="13"/>
                    <a:pt x="7" y="13"/>
                  </a:cubicBezTo>
                  <a:cubicBezTo>
                    <a:pt x="11" y="13"/>
                    <a:pt x="14" y="10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lose/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7"/>
            <p:cNvSpPr>
              <a:spLocks noEditPoints="1"/>
            </p:cNvSpPr>
            <p:nvPr/>
          </p:nvSpPr>
          <p:spPr bwMode="auto">
            <a:xfrm>
              <a:off x="571426" y="3144838"/>
              <a:ext cx="96838" cy="49213"/>
            </a:xfrm>
            <a:custGeom>
              <a:avLst/>
              <a:gdLst>
                <a:gd name="T0" fmla="*/ 13 w 26"/>
                <a:gd name="T1" fmla="*/ 0 h 13"/>
                <a:gd name="T2" fmla="*/ 0 w 26"/>
                <a:gd name="T3" fmla="*/ 13 h 13"/>
                <a:gd name="T4" fmla="*/ 26 w 26"/>
                <a:gd name="T5" fmla="*/ 13 h 13"/>
                <a:gd name="T6" fmla="*/ 13 w 26"/>
                <a:gd name="T7" fmla="*/ 0 h 13"/>
                <a:gd name="T8" fmla="*/ 13 w 26"/>
                <a:gd name="T9" fmla="*/ 0 h 13"/>
                <a:gd name="T10" fmla="*/ 13 w 2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3">
                  <a:moveTo>
                    <a:pt x="13" y="0"/>
                  </a:moveTo>
                  <a:cubicBezTo>
                    <a:pt x="6" y="0"/>
                    <a:pt x="1" y="6"/>
                    <a:pt x="0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5"/>
                    <a:pt x="21" y="0"/>
                    <a:pt x="13" y="0"/>
                  </a:cubicBezTo>
                  <a:close/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0" y="1811655"/>
            <a:ext cx="4057015" cy="252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 smtClean="0"/>
              <a:t>常见数据结构</a:t>
            </a:r>
            <a:endParaRPr lang="zh-CN" altLang="en-US" dirty="0" smtClean="0"/>
          </a:p>
        </p:txBody>
      </p:sp>
      <p:graphicFrame>
        <p:nvGraphicFramePr>
          <p:cNvPr id="16" name="表格 15"/>
          <p:cNvGraphicFramePr/>
          <p:nvPr/>
        </p:nvGraphicFramePr>
        <p:xfrm>
          <a:off x="621030" y="793750"/>
          <a:ext cx="7661910" cy="400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790"/>
                <a:gridCol w="3105150"/>
                <a:gridCol w="2553970"/>
              </a:tblGrid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数据结构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内存存储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特点</a:t>
                      </a:r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数组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sz="1800" dirty="0" smtClean="0">
                          <a:sym typeface="+mn-ea"/>
                        </a:rPr>
                        <a:t>开辟一段连续的空间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 smtClean="0">
                          <a:sym typeface="+mn-ea"/>
                        </a:rPr>
                        <a:t>元素类型是固定的、长度是固定的</a:t>
                      </a:r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向量</a:t>
                      </a:r>
                      <a:r>
                        <a:rPr lang="en-US" altLang="zh-CN"/>
                        <a:t>(Vector)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sz="1800" dirty="0" smtClean="0">
                          <a:sym typeface="+mn-ea"/>
                        </a:rPr>
                        <a:t>动态数组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线程同步，安全，效率低</a:t>
                      </a:r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栈（Stack）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连续空间，特殊的线性表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先进后出</a:t>
                      </a:r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队列</a:t>
                      </a:r>
                      <a:r>
                        <a:rPr lang="en-US" altLang="zh-CN"/>
                        <a:t>(Queue)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连续空间，</a:t>
                      </a:r>
                      <a:r>
                        <a:rPr lang="zh-CN" altLang="en-US"/>
                        <a:t>特殊的线性表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先进先出</a:t>
                      </a:r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链表（LinkedList）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非连续、非顺序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链表由节点组成通过指针域指向下一个节点</a:t>
                      </a:r>
                      <a:endParaRPr lang="zh-CN" altLang="en-US"/>
                    </a:p>
                  </a:txBody>
                  <a:tcPr/>
                </a:tc>
              </a:tr>
              <a:tr h="5715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哈希表（Hashtable）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采用散列技术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查询速度非常快，时间复杂度接近</a:t>
                      </a:r>
                      <a:r>
                        <a:rPr lang="zh-CN" altLang="en-US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25" name="Rectangle 17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ea"/>
                <a:ea typeface="+mn-ea"/>
              </a:rPr>
              <a:t>List</a:t>
            </a:r>
            <a:r>
              <a:rPr lang="zh-CN" altLang="en-US" dirty="0">
                <a:latin typeface="+mn-ea"/>
                <a:ea typeface="+mn-ea"/>
              </a:rPr>
              <a:t>集合</a:t>
            </a:r>
            <a:r>
              <a:rPr lang="zh-CN" altLang="en-US" dirty="0"/>
              <a:t>作用</a:t>
            </a:r>
            <a:endParaRPr lang="zh-CN" altLang="en-US" dirty="0"/>
          </a:p>
        </p:txBody>
      </p:sp>
      <p:sp>
        <p:nvSpPr>
          <p:cNvPr id="503811" name="Rectangle 3"/>
          <p:cNvSpPr>
            <a:spLocks noGrp="1" noChangeArrowheads="1"/>
          </p:cNvSpPr>
          <p:nvPr>
            <p:ph idx="1"/>
          </p:nvPr>
        </p:nvSpPr>
        <p:spPr>
          <a:xfrm>
            <a:off x="336863" y="1063898"/>
            <a:ext cx="8352928" cy="3137572"/>
          </a:xfrm>
        </p:spPr>
        <p:txBody>
          <a:bodyPr/>
          <a:lstStyle/>
          <a:p>
            <a:pPr>
              <a:defRPr/>
            </a:pPr>
            <a:r>
              <a:rPr lang="zh-CN" dirty="0">
                <a:sym typeface="+mn-ea"/>
              </a:rPr>
              <a:t>作用：</a:t>
            </a:r>
            <a:r>
              <a:rPr lang="zh-CN" dirty="0">
                <a:solidFill>
                  <a:srgbClr val="FF0000"/>
                </a:solidFill>
                <a:sym typeface="+mn-ea"/>
              </a:rPr>
              <a:t>用于存储有序可重复的数据</a:t>
            </a:r>
            <a:endParaRPr lang="zh-CN" dirty="0"/>
          </a:p>
          <a:p>
            <a:pPr>
              <a:defRPr/>
            </a:pPr>
            <a:r>
              <a:rPr lang="zh-CN" dirty="0"/>
              <a:t>使用场合：</a:t>
            </a:r>
            <a:endParaRPr lang="zh-CN" dirty="0"/>
          </a:p>
          <a:p>
            <a:pPr>
              <a:defRPr/>
            </a:pPr>
            <a:r>
              <a:rPr lang="zh-CN" dirty="0">
                <a:solidFill>
                  <a:srgbClr val="FF0000"/>
                </a:solidFill>
              </a:rPr>
              <a:t>要用队列，栈，链表，可以优先使用List集合。</a:t>
            </a:r>
            <a:endParaRPr 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dirty="0">
                <a:solidFill>
                  <a:srgbClr val="FF0000"/>
                </a:solidFill>
              </a:rPr>
              <a:t> 要求快速访问元素，则使用ArrayList 集合。</a:t>
            </a:r>
            <a:endParaRPr 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dirty="0">
                <a:solidFill>
                  <a:srgbClr val="FF0000"/>
                </a:solidFill>
              </a:rPr>
              <a:t>要求快速插入和删除元素，则使用LinkedList集合。</a:t>
            </a:r>
            <a:endParaRPr 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dirty="0">
                <a:solidFill>
                  <a:srgbClr val="FF0000"/>
                </a:solidFill>
              </a:rPr>
              <a:t>当对多线程元素操作时，则使用Vector集合。</a:t>
            </a:r>
            <a:endParaRPr 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dirty="0">
                <a:solidFill>
                  <a:srgbClr val="FF0000"/>
                </a:solidFill>
              </a:rPr>
              <a:t>要求后保存先读取数据，则使用Stack集合类。</a:t>
            </a:r>
            <a:endParaRPr lang="zh-CN" dirty="0">
              <a:solidFill>
                <a:srgbClr val="FF0000"/>
              </a:solidFill>
            </a:endParaRPr>
          </a:p>
        </p:txBody>
      </p:sp>
      <p:sp>
        <p:nvSpPr>
          <p:cNvPr id="25" name="副标题 24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285720" y="785800"/>
            <a:ext cx="236538" cy="233363"/>
          </a:xfrm>
          <a:custGeom>
            <a:avLst/>
            <a:gdLst>
              <a:gd name="T0" fmla="*/ 36 w 63"/>
              <a:gd name="T1" fmla="*/ 31 h 62"/>
              <a:gd name="T2" fmla="*/ 33 w 63"/>
              <a:gd name="T3" fmla="*/ 57 h 62"/>
              <a:gd name="T4" fmla="*/ 39 w 63"/>
              <a:gd name="T5" fmla="*/ 54 h 62"/>
              <a:gd name="T6" fmla="*/ 63 w 63"/>
              <a:gd name="T7" fmla="*/ 51 h 62"/>
              <a:gd name="T8" fmla="*/ 60 w 63"/>
              <a:gd name="T9" fmla="*/ 31 h 62"/>
              <a:gd name="T10" fmla="*/ 40 w 63"/>
              <a:gd name="T11" fmla="*/ 47 h 62"/>
              <a:gd name="T12" fmla="*/ 48 w 63"/>
              <a:gd name="T13" fmla="*/ 43 h 62"/>
              <a:gd name="T14" fmla="*/ 48 w 63"/>
              <a:gd name="T15" fmla="*/ 47 h 62"/>
              <a:gd name="T16" fmla="*/ 40 w 63"/>
              <a:gd name="T17" fmla="*/ 39 h 62"/>
              <a:gd name="T18" fmla="*/ 56 w 63"/>
              <a:gd name="T19" fmla="*/ 35 h 62"/>
              <a:gd name="T20" fmla="*/ 56 w 63"/>
              <a:gd name="T21" fmla="*/ 39 h 62"/>
              <a:gd name="T22" fmla="*/ 32 w 63"/>
              <a:gd name="T23" fmla="*/ 61 h 62"/>
              <a:gd name="T24" fmla="*/ 23 w 63"/>
              <a:gd name="T25" fmla="*/ 62 h 62"/>
              <a:gd name="T26" fmla="*/ 15 w 63"/>
              <a:gd name="T27" fmla="*/ 61 h 62"/>
              <a:gd name="T28" fmla="*/ 6 w 63"/>
              <a:gd name="T29" fmla="*/ 60 h 62"/>
              <a:gd name="T30" fmla="*/ 1 w 63"/>
              <a:gd name="T31" fmla="*/ 59 h 62"/>
              <a:gd name="T32" fmla="*/ 0 w 63"/>
              <a:gd name="T33" fmla="*/ 49 h 62"/>
              <a:gd name="T34" fmla="*/ 5 w 63"/>
              <a:gd name="T35" fmla="*/ 44 h 62"/>
              <a:gd name="T36" fmla="*/ 13 w 63"/>
              <a:gd name="T37" fmla="*/ 41 h 62"/>
              <a:gd name="T38" fmla="*/ 15 w 63"/>
              <a:gd name="T39" fmla="*/ 38 h 62"/>
              <a:gd name="T40" fmla="*/ 16 w 63"/>
              <a:gd name="T41" fmla="*/ 35 h 62"/>
              <a:gd name="T42" fmla="*/ 13 w 63"/>
              <a:gd name="T43" fmla="*/ 31 h 62"/>
              <a:gd name="T44" fmla="*/ 11 w 63"/>
              <a:gd name="T45" fmla="*/ 28 h 62"/>
              <a:gd name="T46" fmla="*/ 10 w 63"/>
              <a:gd name="T47" fmla="*/ 26 h 62"/>
              <a:gd name="T48" fmla="*/ 9 w 63"/>
              <a:gd name="T49" fmla="*/ 23 h 62"/>
              <a:gd name="T50" fmla="*/ 9 w 63"/>
              <a:gd name="T51" fmla="*/ 20 h 62"/>
              <a:gd name="T52" fmla="*/ 9 w 63"/>
              <a:gd name="T53" fmla="*/ 14 h 62"/>
              <a:gd name="T54" fmla="*/ 12 w 63"/>
              <a:gd name="T55" fmla="*/ 5 h 62"/>
              <a:gd name="T56" fmla="*/ 17 w 63"/>
              <a:gd name="T57" fmla="*/ 1 h 62"/>
              <a:gd name="T58" fmla="*/ 23 w 63"/>
              <a:gd name="T59" fmla="*/ 0 h 62"/>
              <a:gd name="T60" fmla="*/ 26 w 63"/>
              <a:gd name="T61" fmla="*/ 0 h 62"/>
              <a:gd name="T62" fmla="*/ 32 w 63"/>
              <a:gd name="T63" fmla="*/ 3 h 62"/>
              <a:gd name="T64" fmla="*/ 36 w 63"/>
              <a:gd name="T65" fmla="*/ 9 h 62"/>
              <a:gd name="T66" fmla="*/ 37 w 63"/>
              <a:gd name="T67" fmla="*/ 19 h 62"/>
              <a:gd name="T68" fmla="*/ 38 w 63"/>
              <a:gd name="T69" fmla="*/ 20 h 62"/>
              <a:gd name="T70" fmla="*/ 38 w 63"/>
              <a:gd name="T71" fmla="*/ 24 h 62"/>
              <a:gd name="T72" fmla="*/ 36 w 63"/>
              <a:gd name="T73" fmla="*/ 26 h 62"/>
              <a:gd name="T74" fmla="*/ 35 w 63"/>
              <a:gd name="T75" fmla="*/ 30 h 62"/>
              <a:gd name="T76" fmla="*/ 32 w 63"/>
              <a:gd name="T77" fmla="*/ 32 h 62"/>
              <a:gd name="T78" fmla="*/ 31 w 63"/>
              <a:gd name="T79" fmla="*/ 36 h 62"/>
              <a:gd name="T80" fmla="*/ 31 w 63"/>
              <a:gd name="T81" fmla="*/ 39 h 62"/>
              <a:gd name="T82" fmla="*/ 23 w 63"/>
              <a:gd name="T83" fmla="*/ 0 h 62"/>
              <a:gd name="T84" fmla="*/ 32 w 63"/>
              <a:gd name="T85" fmla="*/ 57 h 62"/>
              <a:gd name="T86" fmla="*/ 40 w 63"/>
              <a:gd name="T87" fmla="*/ 56 h 62"/>
              <a:gd name="T88" fmla="*/ 32 w 63"/>
              <a:gd name="T89" fmla="*/ 6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3" h="62">
                <a:moveTo>
                  <a:pt x="60" y="31"/>
                </a:moveTo>
                <a:cubicBezTo>
                  <a:pt x="36" y="31"/>
                  <a:pt x="36" y="31"/>
                  <a:pt x="36" y="31"/>
                </a:cubicBezTo>
                <a:cubicBezTo>
                  <a:pt x="35" y="31"/>
                  <a:pt x="33" y="33"/>
                  <a:pt x="33" y="34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7"/>
                  <a:pt x="34" y="58"/>
                  <a:pt x="35" y="58"/>
                </a:cubicBezTo>
                <a:cubicBezTo>
                  <a:pt x="39" y="54"/>
                  <a:pt x="39" y="54"/>
                  <a:pt x="3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2" y="54"/>
                  <a:pt x="63" y="52"/>
                  <a:pt x="63" y="51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3"/>
                  <a:pt x="62" y="31"/>
                  <a:pt x="60" y="31"/>
                </a:cubicBezTo>
                <a:close/>
                <a:moveTo>
                  <a:pt x="48" y="47"/>
                </a:moveTo>
                <a:cubicBezTo>
                  <a:pt x="40" y="47"/>
                  <a:pt x="40" y="47"/>
                  <a:pt x="40" y="47"/>
                </a:cubicBezTo>
                <a:cubicBezTo>
                  <a:pt x="40" y="43"/>
                  <a:pt x="40" y="43"/>
                  <a:pt x="40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lose/>
                <a:moveTo>
                  <a:pt x="56" y="39"/>
                </a:moveTo>
                <a:cubicBezTo>
                  <a:pt x="40" y="39"/>
                  <a:pt x="40" y="39"/>
                  <a:pt x="40" y="39"/>
                </a:cubicBezTo>
                <a:cubicBezTo>
                  <a:pt x="40" y="35"/>
                  <a:pt x="40" y="35"/>
                  <a:pt x="40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9"/>
                  <a:pt x="56" y="39"/>
                  <a:pt x="56" y="39"/>
                </a:cubicBezTo>
                <a:close/>
                <a:moveTo>
                  <a:pt x="56" y="39"/>
                </a:moveTo>
                <a:cubicBezTo>
                  <a:pt x="56" y="39"/>
                  <a:pt x="56" y="39"/>
                  <a:pt x="56" y="39"/>
                </a:cubicBezTo>
                <a:moveTo>
                  <a:pt x="32" y="61"/>
                </a:moveTo>
                <a:cubicBezTo>
                  <a:pt x="30" y="62"/>
                  <a:pt x="29" y="62"/>
                  <a:pt x="27" y="62"/>
                </a:cubicBezTo>
                <a:cubicBezTo>
                  <a:pt x="25" y="62"/>
                  <a:pt x="24" y="62"/>
                  <a:pt x="23" y="62"/>
                </a:cubicBezTo>
                <a:cubicBezTo>
                  <a:pt x="22" y="62"/>
                  <a:pt x="21" y="62"/>
                  <a:pt x="19" y="62"/>
                </a:cubicBezTo>
                <a:cubicBezTo>
                  <a:pt x="18" y="62"/>
                  <a:pt x="16" y="62"/>
                  <a:pt x="15" y="61"/>
                </a:cubicBezTo>
                <a:cubicBezTo>
                  <a:pt x="13" y="61"/>
                  <a:pt x="11" y="61"/>
                  <a:pt x="10" y="61"/>
                </a:cubicBezTo>
                <a:cubicBezTo>
                  <a:pt x="8" y="61"/>
                  <a:pt x="7" y="60"/>
                  <a:pt x="6" y="60"/>
                </a:cubicBezTo>
                <a:cubicBezTo>
                  <a:pt x="4" y="60"/>
                  <a:pt x="3" y="60"/>
                  <a:pt x="2" y="60"/>
                </a:cubicBezTo>
                <a:cubicBezTo>
                  <a:pt x="2" y="59"/>
                  <a:pt x="1" y="59"/>
                  <a:pt x="1" y="59"/>
                </a:cubicBezTo>
                <a:cubicBezTo>
                  <a:pt x="0" y="58"/>
                  <a:pt x="0" y="57"/>
                  <a:pt x="0" y="56"/>
                </a:cubicBezTo>
                <a:cubicBezTo>
                  <a:pt x="0" y="54"/>
                  <a:pt x="0" y="52"/>
                  <a:pt x="0" y="49"/>
                </a:cubicBezTo>
                <a:cubicBezTo>
                  <a:pt x="0" y="48"/>
                  <a:pt x="1" y="47"/>
                  <a:pt x="2" y="46"/>
                </a:cubicBezTo>
                <a:cubicBezTo>
                  <a:pt x="3" y="45"/>
                  <a:pt x="4" y="44"/>
                  <a:pt x="5" y="44"/>
                </a:cubicBezTo>
                <a:cubicBezTo>
                  <a:pt x="6" y="43"/>
                  <a:pt x="8" y="43"/>
                  <a:pt x="9" y="43"/>
                </a:cubicBezTo>
                <a:cubicBezTo>
                  <a:pt x="10" y="43"/>
                  <a:pt x="11" y="42"/>
                  <a:pt x="13" y="41"/>
                </a:cubicBezTo>
                <a:cubicBezTo>
                  <a:pt x="13" y="41"/>
                  <a:pt x="14" y="40"/>
                  <a:pt x="14" y="40"/>
                </a:cubicBezTo>
                <a:cubicBezTo>
                  <a:pt x="15" y="39"/>
                  <a:pt x="15" y="39"/>
                  <a:pt x="15" y="38"/>
                </a:cubicBezTo>
                <a:cubicBezTo>
                  <a:pt x="16" y="38"/>
                  <a:pt x="16" y="37"/>
                  <a:pt x="16" y="37"/>
                </a:cubicBezTo>
                <a:cubicBezTo>
                  <a:pt x="16" y="36"/>
                  <a:pt x="16" y="35"/>
                  <a:pt x="16" y="35"/>
                </a:cubicBezTo>
                <a:cubicBezTo>
                  <a:pt x="16" y="34"/>
                  <a:pt x="15" y="33"/>
                  <a:pt x="15" y="32"/>
                </a:cubicBezTo>
                <a:cubicBezTo>
                  <a:pt x="14" y="32"/>
                  <a:pt x="13" y="31"/>
                  <a:pt x="13" y="31"/>
                </a:cubicBezTo>
                <a:cubicBezTo>
                  <a:pt x="13" y="31"/>
                  <a:pt x="12" y="30"/>
                  <a:pt x="12" y="30"/>
                </a:cubicBezTo>
                <a:cubicBezTo>
                  <a:pt x="12" y="29"/>
                  <a:pt x="12" y="29"/>
                  <a:pt x="11" y="28"/>
                </a:cubicBezTo>
                <a:cubicBezTo>
                  <a:pt x="11" y="28"/>
                  <a:pt x="11" y="27"/>
                  <a:pt x="11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5"/>
                  <a:pt x="9" y="25"/>
                  <a:pt x="9" y="25"/>
                </a:cubicBezTo>
                <a:cubicBezTo>
                  <a:pt x="9" y="24"/>
                  <a:pt x="9" y="24"/>
                  <a:pt x="9" y="23"/>
                </a:cubicBezTo>
                <a:cubicBezTo>
                  <a:pt x="8" y="23"/>
                  <a:pt x="8" y="22"/>
                  <a:pt x="8" y="21"/>
                </a:cubicBezTo>
                <a:cubicBezTo>
                  <a:pt x="8" y="21"/>
                  <a:pt x="8" y="20"/>
                  <a:pt x="9" y="20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7"/>
                  <a:pt x="9" y="15"/>
                  <a:pt x="9" y="14"/>
                </a:cubicBezTo>
                <a:cubicBezTo>
                  <a:pt x="10" y="12"/>
                  <a:pt x="10" y="11"/>
                  <a:pt x="10" y="10"/>
                </a:cubicBezTo>
                <a:cubicBezTo>
                  <a:pt x="11" y="8"/>
                  <a:pt x="11" y="7"/>
                  <a:pt x="12" y="5"/>
                </a:cubicBezTo>
                <a:cubicBezTo>
                  <a:pt x="13" y="4"/>
                  <a:pt x="14" y="4"/>
                  <a:pt x="15" y="3"/>
                </a:cubicBezTo>
                <a:cubicBezTo>
                  <a:pt x="16" y="2"/>
                  <a:pt x="16" y="1"/>
                  <a:pt x="17" y="1"/>
                </a:cubicBezTo>
                <a:cubicBezTo>
                  <a:pt x="18" y="0"/>
                  <a:pt x="19" y="0"/>
                  <a:pt x="20" y="0"/>
                </a:cubicBezTo>
                <a:cubicBezTo>
                  <a:pt x="21" y="0"/>
                  <a:pt x="22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7" y="0"/>
                  <a:pt x="28" y="1"/>
                  <a:pt x="29" y="1"/>
                </a:cubicBezTo>
                <a:cubicBezTo>
                  <a:pt x="30" y="2"/>
                  <a:pt x="31" y="2"/>
                  <a:pt x="32" y="3"/>
                </a:cubicBezTo>
                <a:cubicBezTo>
                  <a:pt x="33" y="4"/>
                  <a:pt x="33" y="4"/>
                  <a:pt x="34" y="5"/>
                </a:cubicBezTo>
                <a:cubicBezTo>
                  <a:pt x="35" y="6"/>
                  <a:pt x="35" y="8"/>
                  <a:pt x="36" y="9"/>
                </a:cubicBezTo>
                <a:cubicBezTo>
                  <a:pt x="36" y="11"/>
                  <a:pt x="37" y="12"/>
                  <a:pt x="37" y="14"/>
                </a:cubicBezTo>
                <a:cubicBezTo>
                  <a:pt x="37" y="15"/>
                  <a:pt x="37" y="17"/>
                  <a:pt x="37" y="19"/>
                </a:cubicBezTo>
                <a:cubicBezTo>
                  <a:pt x="37" y="19"/>
                  <a:pt x="38" y="19"/>
                  <a:pt x="38" y="19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3"/>
                  <a:pt x="38" y="24"/>
                  <a:pt x="38" y="24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6"/>
                  <a:pt x="36" y="26"/>
                  <a:pt x="36" y="26"/>
                </a:cubicBezTo>
                <a:cubicBezTo>
                  <a:pt x="36" y="27"/>
                  <a:pt x="35" y="28"/>
                  <a:pt x="35" y="28"/>
                </a:cubicBezTo>
                <a:cubicBezTo>
                  <a:pt x="35" y="29"/>
                  <a:pt x="35" y="29"/>
                  <a:pt x="35" y="30"/>
                </a:cubicBezTo>
                <a:cubicBezTo>
                  <a:pt x="34" y="30"/>
                  <a:pt x="34" y="31"/>
                  <a:pt x="34" y="31"/>
                </a:cubicBezTo>
                <a:cubicBezTo>
                  <a:pt x="33" y="31"/>
                  <a:pt x="33" y="32"/>
                  <a:pt x="32" y="32"/>
                </a:cubicBezTo>
                <a:cubicBezTo>
                  <a:pt x="31" y="33"/>
                  <a:pt x="31" y="34"/>
                  <a:pt x="31" y="35"/>
                </a:cubicBezTo>
                <a:cubicBezTo>
                  <a:pt x="31" y="35"/>
                  <a:pt x="31" y="36"/>
                  <a:pt x="31" y="36"/>
                </a:cubicBezTo>
                <a:cubicBezTo>
                  <a:pt x="31" y="37"/>
                  <a:pt x="31" y="38"/>
                  <a:pt x="31" y="38"/>
                </a:cubicBezTo>
                <a:cubicBezTo>
                  <a:pt x="31" y="39"/>
                  <a:pt x="31" y="39"/>
                  <a:pt x="31" y="39"/>
                </a:cubicBezTo>
                <a:cubicBezTo>
                  <a:pt x="32" y="59"/>
                  <a:pt x="32" y="59"/>
                  <a:pt x="32" y="59"/>
                </a:cubicBezTo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  <a:moveTo>
                  <a:pt x="32" y="57"/>
                </a:moveTo>
                <a:cubicBezTo>
                  <a:pt x="32" y="57"/>
                  <a:pt x="33" y="60"/>
                  <a:pt x="36" y="59"/>
                </a:cubicBezTo>
                <a:cubicBezTo>
                  <a:pt x="40" y="56"/>
                  <a:pt x="40" y="56"/>
                  <a:pt x="4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41" y="62"/>
                  <a:pt x="32" y="61"/>
                </a:cubicBezTo>
                <a:lnTo>
                  <a:pt x="32" y="57"/>
                </a:lnTo>
                <a:close/>
              </a:path>
            </a:pathLst>
          </a:custGeom>
          <a:solidFill>
            <a:srgbClr val="13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" y="1546225"/>
            <a:ext cx="2200910" cy="3114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0" y="1545590"/>
            <a:ext cx="2226945" cy="3114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810" y="1545590"/>
            <a:ext cx="2049145" cy="311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03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3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3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03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3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3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Box 4"/>
          <p:cNvSpPr txBox="1">
            <a:spLocks noChangeArrowheads="1"/>
          </p:cNvSpPr>
          <p:nvPr/>
        </p:nvSpPr>
        <p:spPr bwMode="auto">
          <a:xfrm>
            <a:off x="2946061" y="981460"/>
            <a:ext cx="6065863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List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集合</a:t>
            </a:r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-List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接口</a:t>
            </a:r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-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实现类</a:t>
            </a:r>
            <a:endParaRPr lang="zh-CN" altLang="en-US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ArrayList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20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LinkedList</a:t>
            </a:r>
            <a:r>
              <a:rPr lang="zh-CN" altLang="en-US" sz="20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集合类</a:t>
            </a:r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defRPr/>
            </a:pPr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ArrayList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与</a:t>
            </a:r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LinkedList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区别</a:t>
            </a:r>
            <a:endParaRPr lang="zh-CN" altLang="en-US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ArrayList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与</a:t>
            </a:r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Vector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区别</a:t>
            </a:r>
            <a:endParaRPr lang="en-US" altLang="zh-CN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>
              <a:defRPr/>
            </a:pP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集合遍历方法</a:t>
            </a:r>
            <a:endParaRPr lang="zh-CN" altLang="en-US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610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 algn="r">
              <a:defRPr/>
            </a:pPr>
            <a:r>
              <a:rPr dirty="0" smtClean="0"/>
              <a:t>内容小结</a:t>
            </a:r>
            <a:endParaRPr dirty="0" smtClean="0"/>
          </a:p>
        </p:txBody>
      </p:sp>
      <p:sp>
        <p:nvSpPr>
          <p:cNvPr id="51205" name="AutoShape 3"/>
          <p:cNvSpPr/>
          <p:nvPr/>
        </p:nvSpPr>
        <p:spPr bwMode="auto">
          <a:xfrm>
            <a:off x="5823889" y="819856"/>
            <a:ext cx="142877" cy="642942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51207" name="TextBox 12"/>
          <p:cNvSpPr txBox="1">
            <a:spLocks noChangeArrowheads="1"/>
          </p:cNvSpPr>
          <p:nvPr/>
        </p:nvSpPr>
        <p:spPr bwMode="auto">
          <a:xfrm>
            <a:off x="5160633" y="1690122"/>
            <a:ext cx="193754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特点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常用方法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基本操作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209" name="TextBox 15"/>
          <p:cNvSpPr txBox="1">
            <a:spLocks noChangeArrowheads="1"/>
          </p:cNvSpPr>
          <p:nvPr/>
        </p:nvSpPr>
        <p:spPr bwMode="auto">
          <a:xfrm>
            <a:off x="741045" y="2440305"/>
            <a:ext cx="196977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Collection</a:t>
            </a:r>
            <a:r>
              <a:rPr lang="zh-CN" altLang="en-US" sz="2000" b="1" dirty="0" smtClean="0">
                <a:ea typeface="微软雅黑" panose="020B0503020204020204" pitchFamily="34" charset="-122"/>
                <a:cs typeface="Arial" panose="020B0604020202020204" pitchFamily="34" charset="0"/>
              </a:rPr>
              <a:t>集合</a:t>
            </a:r>
            <a:endParaRPr lang="zh-CN" altLang="en-US" sz="2000" b="1" dirty="0" smtClean="0"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210" name="AutoShape 3"/>
          <p:cNvSpPr/>
          <p:nvPr/>
        </p:nvSpPr>
        <p:spPr bwMode="auto">
          <a:xfrm>
            <a:off x="2710792" y="898832"/>
            <a:ext cx="234931" cy="3643338"/>
          </a:xfrm>
          <a:prstGeom prst="leftBrace">
            <a:avLst>
              <a:gd name="adj1" fmla="val 62112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13" name="AutoShape 3"/>
          <p:cNvSpPr/>
          <p:nvPr/>
        </p:nvSpPr>
        <p:spPr bwMode="auto">
          <a:xfrm>
            <a:off x="5012055" y="1731645"/>
            <a:ext cx="214630" cy="747395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  <p:sp>
        <p:nvSpPr>
          <p:cNvPr id="2" name="TextBox 12"/>
          <p:cNvSpPr txBox="1">
            <a:spLocks noChangeArrowheads="1"/>
          </p:cNvSpPr>
          <p:nvPr/>
        </p:nvSpPr>
        <p:spPr bwMode="auto">
          <a:xfrm>
            <a:off x="5966448" y="726192"/>
            <a:ext cx="193754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ArrayList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Vector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en-US" altLang="zh-CN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LinkedList</a:t>
            </a:r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集合类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12"/>
          <p:cNvSpPr txBox="1">
            <a:spLocks noChangeArrowheads="1"/>
          </p:cNvSpPr>
          <p:nvPr/>
        </p:nvSpPr>
        <p:spPr bwMode="auto">
          <a:xfrm>
            <a:off x="5310493" y="2520067"/>
            <a:ext cx="193754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特点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常用方法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l" eaLnBrk="1" hangingPunct="1"/>
            <a:r>
              <a:rPr lang="zh-CN" altLang="en-US" sz="1600" b="1" dirty="0" smtClean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基本操作</a:t>
            </a:r>
            <a:endParaRPr lang="zh-CN" altLang="en-US" sz="1600" b="1" dirty="0" smtClean="0">
              <a:solidFill>
                <a:srgbClr val="FF0000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AutoShape 3"/>
          <p:cNvSpPr/>
          <p:nvPr/>
        </p:nvSpPr>
        <p:spPr bwMode="auto">
          <a:xfrm>
            <a:off x="5160645" y="2602865"/>
            <a:ext cx="214630" cy="747395"/>
          </a:xfrm>
          <a:prstGeom prst="leftBrace">
            <a:avLst>
              <a:gd name="adj1" fmla="val 61885"/>
              <a:gd name="adj2" fmla="val 50000"/>
            </a:avLst>
          </a:prstGeom>
          <a:noFill/>
          <a:ln w="28575">
            <a:solidFill>
              <a:srgbClr val="08577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endParaRPr lang="zh-CN" altLang="en-US"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如何将一个班级升班同学信息（学号，姓名，性别，年龄，成绩）保存起来。</a:t>
            </a:r>
            <a:endParaRPr lang="zh-CN" altLang="en-US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16" name="AutoShape 4"/>
          <p:cNvSpPr>
            <a:spLocks noChangeArrowheads="1"/>
          </p:cNvSpPr>
          <p:nvPr/>
        </p:nvSpPr>
        <p:spPr bwMode="auto">
          <a:xfrm>
            <a:off x="1468755" y="1605280"/>
            <a:ext cx="6205855" cy="2676524"/>
          </a:xfrm>
          <a:prstGeom prst="roundRect">
            <a:avLst>
              <a:gd name="adj" fmla="val 0"/>
            </a:avLst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public class Student{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	public int  id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；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	public String name;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	public char sex;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	public int age;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	public float score;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}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224155" indent="-224155" algn="l" defTabSz="381000">
              <a:lnSpc>
                <a:spcPct val="150000"/>
              </a:lnSpc>
              <a:buClr>
                <a:schemeClr val="folHlink"/>
              </a:buClr>
              <a:buSzPct val="60000"/>
              <a:tabLst>
                <a:tab pos="444500" algn="l"/>
              </a:tabLs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Student[] stuInfo=new Student[N];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8883070" y="900113"/>
            <a:ext cx="18473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4400" b="1">
              <a:solidFill>
                <a:schemeClr val="tx2"/>
              </a:solidFill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0504" name="Text Box 8"/>
          <p:cNvSpPr txBox="1">
            <a:spLocks noChangeArrowheads="1"/>
          </p:cNvSpPr>
          <p:nvPr/>
        </p:nvSpPr>
        <p:spPr bwMode="auto">
          <a:xfrm>
            <a:off x="6228080" y="3356610"/>
            <a:ext cx="608965" cy="337185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 anchorCtr="0">
            <a:spAutoFit/>
          </a:bodyPr>
          <a:lstStyle/>
          <a:p>
            <a:pPr marL="0" lvl="1" indent="-285750" algn="l" eaLnBrk="0" hangingPunct="0">
              <a:spcBef>
                <a:spcPct val="20000"/>
              </a:spcBef>
              <a:buClr>
                <a:srgbClr val="233DA9"/>
              </a:buClr>
              <a:buSzPct val="80000"/>
              <a:defRPr/>
            </a:pPr>
            <a:r>
              <a:rPr lang="en-US" altLang="zh-CN" sz="1600" kern="0" dirty="0">
                <a:solidFill>
                  <a:schemeClr val="bg1"/>
                </a:solidFill>
                <a:latin typeface="+mn-ea"/>
                <a:ea typeface="+mn-ea"/>
              </a:rPr>
              <a:t>N</a:t>
            </a:r>
            <a:r>
              <a:rPr lang="zh-CN" altLang="en-US" sz="1600" kern="0" dirty="0">
                <a:solidFill>
                  <a:schemeClr val="bg1"/>
                </a:solidFill>
                <a:latin typeface="+mn-ea"/>
                <a:ea typeface="+mn-ea"/>
              </a:rPr>
              <a:t>值</a:t>
            </a:r>
            <a:endParaRPr lang="zh-CN" altLang="en-US" sz="1600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smtClean="0"/>
              <a:t>为什么</a:t>
            </a:r>
            <a:r>
              <a:rPr lang="zh-CN" smtClean="0"/>
              <a:t>使用集合</a:t>
            </a:r>
            <a:endParaRPr lang="zh-CN" smtClean="0"/>
          </a:p>
        </p:txBody>
      </p:sp>
      <p:sp>
        <p:nvSpPr>
          <p:cNvPr id="23" name="副标题 22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提出问题</a:t>
            </a:r>
            <a:endParaRPr lang="zh-CN" altLang="en-US" dirty="0"/>
          </a:p>
        </p:txBody>
      </p:sp>
      <p:sp>
        <p:nvSpPr>
          <p:cNvPr id="24" name="六角星 23"/>
          <p:cNvSpPr/>
          <p:nvPr/>
        </p:nvSpPr>
        <p:spPr bwMode="auto">
          <a:xfrm>
            <a:off x="7104397" y="2193288"/>
            <a:ext cx="1571636" cy="1500198"/>
          </a:xfrm>
          <a:prstGeom prst="star6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3200" b="1" i="0" u="none" strike="noStrike" spc="50" normalizeH="0" baseline="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rPr>
              <a:t>集合</a:t>
            </a:r>
            <a:endParaRPr kumimoji="0" lang="zh-CN" altLang="en-US" sz="3200" b="1" i="0" u="none" strike="noStrike" spc="50" normalizeH="0" baseline="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Freeform 59"/>
          <p:cNvSpPr>
            <a:spLocks noEditPoints="1"/>
          </p:cNvSpPr>
          <p:nvPr/>
        </p:nvSpPr>
        <p:spPr bwMode="auto">
          <a:xfrm>
            <a:off x="285720" y="785800"/>
            <a:ext cx="228600" cy="228600"/>
          </a:xfrm>
          <a:custGeom>
            <a:avLst/>
            <a:gdLst>
              <a:gd name="T0" fmla="*/ 30 w 61"/>
              <a:gd name="T1" fmla="*/ 0 h 61"/>
              <a:gd name="T2" fmla="*/ 0 w 61"/>
              <a:gd name="T3" fmla="*/ 31 h 61"/>
              <a:gd name="T4" fmla="*/ 30 w 61"/>
              <a:gd name="T5" fmla="*/ 61 h 61"/>
              <a:gd name="T6" fmla="*/ 61 w 61"/>
              <a:gd name="T7" fmla="*/ 31 h 61"/>
              <a:gd name="T8" fmla="*/ 30 w 61"/>
              <a:gd name="T9" fmla="*/ 0 h 61"/>
              <a:gd name="T10" fmla="*/ 34 w 61"/>
              <a:gd name="T11" fmla="*/ 44 h 61"/>
              <a:gd name="T12" fmla="*/ 34 w 61"/>
              <a:gd name="T13" fmla="*/ 49 h 61"/>
              <a:gd name="T14" fmla="*/ 27 w 61"/>
              <a:gd name="T15" fmla="*/ 49 h 61"/>
              <a:gd name="T16" fmla="*/ 27 w 61"/>
              <a:gd name="T17" fmla="*/ 43 h 61"/>
              <a:gd name="T18" fmla="*/ 34 w 61"/>
              <a:gd name="T19" fmla="*/ 43 h 61"/>
              <a:gd name="T20" fmla="*/ 34 w 61"/>
              <a:gd name="T21" fmla="*/ 44 h 61"/>
              <a:gd name="T22" fmla="*/ 34 w 61"/>
              <a:gd name="T23" fmla="*/ 44 h 61"/>
              <a:gd name="T24" fmla="*/ 42 w 61"/>
              <a:gd name="T25" fmla="*/ 25 h 61"/>
              <a:gd name="T26" fmla="*/ 38 w 61"/>
              <a:gd name="T27" fmla="*/ 30 h 61"/>
              <a:gd name="T28" fmla="*/ 34 w 61"/>
              <a:gd name="T29" fmla="*/ 34 h 61"/>
              <a:gd name="T30" fmla="*/ 33 w 61"/>
              <a:gd name="T31" fmla="*/ 39 h 61"/>
              <a:gd name="T32" fmla="*/ 33 w 61"/>
              <a:gd name="T33" fmla="*/ 40 h 61"/>
              <a:gd name="T34" fmla="*/ 27 w 61"/>
              <a:gd name="T35" fmla="*/ 40 h 61"/>
              <a:gd name="T36" fmla="*/ 27 w 61"/>
              <a:gd name="T37" fmla="*/ 39 h 61"/>
              <a:gd name="T38" fmla="*/ 28 w 61"/>
              <a:gd name="T39" fmla="*/ 33 h 61"/>
              <a:gd name="T40" fmla="*/ 32 w 61"/>
              <a:gd name="T41" fmla="*/ 27 h 61"/>
              <a:gd name="T42" fmla="*/ 36 w 61"/>
              <a:gd name="T43" fmla="*/ 23 h 61"/>
              <a:gd name="T44" fmla="*/ 37 w 61"/>
              <a:gd name="T45" fmla="*/ 20 h 61"/>
              <a:gd name="T46" fmla="*/ 35 w 61"/>
              <a:gd name="T47" fmla="*/ 16 h 61"/>
              <a:gd name="T48" fmla="*/ 30 w 61"/>
              <a:gd name="T49" fmla="*/ 15 h 61"/>
              <a:gd name="T50" fmla="*/ 24 w 61"/>
              <a:gd name="T51" fmla="*/ 22 h 61"/>
              <a:gd name="T52" fmla="*/ 24 w 61"/>
              <a:gd name="T53" fmla="*/ 23 h 61"/>
              <a:gd name="T54" fmla="*/ 18 w 61"/>
              <a:gd name="T55" fmla="*/ 23 h 61"/>
              <a:gd name="T56" fmla="*/ 18 w 61"/>
              <a:gd name="T57" fmla="*/ 22 h 61"/>
              <a:gd name="T58" fmla="*/ 19 w 61"/>
              <a:gd name="T59" fmla="*/ 16 h 61"/>
              <a:gd name="T60" fmla="*/ 22 w 61"/>
              <a:gd name="T61" fmla="*/ 13 h 61"/>
              <a:gd name="T62" fmla="*/ 26 w 61"/>
              <a:gd name="T63" fmla="*/ 10 h 61"/>
              <a:gd name="T64" fmla="*/ 31 w 61"/>
              <a:gd name="T65" fmla="*/ 9 h 61"/>
              <a:gd name="T66" fmla="*/ 40 w 61"/>
              <a:gd name="T67" fmla="*/ 12 h 61"/>
              <a:gd name="T68" fmla="*/ 43 w 61"/>
              <a:gd name="T69" fmla="*/ 20 h 61"/>
              <a:gd name="T70" fmla="*/ 42 w 61"/>
              <a:gd name="T71" fmla="*/ 25 h 61"/>
              <a:gd name="T72" fmla="*/ 42 w 61"/>
              <a:gd name="T73" fmla="*/ 25 h 61"/>
              <a:gd name="T74" fmla="*/ 42 w 61"/>
              <a:gd name="T75" fmla="*/ 25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1" h="61">
                <a:moveTo>
                  <a:pt x="30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7"/>
                  <a:pt x="14" y="61"/>
                  <a:pt x="30" y="61"/>
                </a:cubicBezTo>
                <a:cubicBezTo>
                  <a:pt x="47" y="61"/>
                  <a:pt x="61" y="47"/>
                  <a:pt x="61" y="31"/>
                </a:cubicBezTo>
                <a:cubicBezTo>
                  <a:pt x="61" y="14"/>
                  <a:pt x="47" y="0"/>
                  <a:pt x="30" y="0"/>
                </a:cubicBezTo>
                <a:close/>
                <a:moveTo>
                  <a:pt x="34" y="44"/>
                </a:moveTo>
                <a:cubicBezTo>
                  <a:pt x="34" y="49"/>
                  <a:pt x="34" y="49"/>
                  <a:pt x="34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3"/>
                  <a:pt x="27" y="43"/>
                  <a:pt x="27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lose/>
                <a:moveTo>
                  <a:pt x="42" y="25"/>
                </a:moveTo>
                <a:cubicBezTo>
                  <a:pt x="41" y="26"/>
                  <a:pt x="40" y="28"/>
                  <a:pt x="38" y="30"/>
                </a:cubicBezTo>
                <a:cubicBezTo>
                  <a:pt x="35" y="32"/>
                  <a:pt x="34" y="34"/>
                  <a:pt x="34" y="34"/>
                </a:cubicBezTo>
                <a:cubicBezTo>
                  <a:pt x="33" y="35"/>
                  <a:pt x="33" y="36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39"/>
                  <a:pt x="27" y="39"/>
                  <a:pt x="27" y="39"/>
                </a:cubicBezTo>
                <a:cubicBezTo>
                  <a:pt x="27" y="36"/>
                  <a:pt x="27" y="35"/>
                  <a:pt x="28" y="33"/>
                </a:cubicBezTo>
                <a:cubicBezTo>
                  <a:pt x="29" y="31"/>
                  <a:pt x="30" y="29"/>
                  <a:pt x="32" y="27"/>
                </a:cubicBezTo>
                <a:cubicBezTo>
                  <a:pt x="34" y="25"/>
                  <a:pt x="36" y="24"/>
                  <a:pt x="36" y="23"/>
                </a:cubicBezTo>
                <a:cubicBezTo>
                  <a:pt x="36" y="22"/>
                  <a:pt x="37" y="21"/>
                  <a:pt x="37" y="20"/>
                </a:cubicBezTo>
                <a:cubicBezTo>
                  <a:pt x="37" y="19"/>
                  <a:pt x="36" y="17"/>
                  <a:pt x="35" y="16"/>
                </a:cubicBezTo>
                <a:cubicBezTo>
                  <a:pt x="34" y="15"/>
                  <a:pt x="32" y="15"/>
                  <a:pt x="30" y="15"/>
                </a:cubicBezTo>
                <a:cubicBezTo>
                  <a:pt x="27" y="15"/>
                  <a:pt x="24" y="17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0"/>
                  <a:pt x="18" y="18"/>
                  <a:pt x="19" y="16"/>
                </a:cubicBezTo>
                <a:cubicBezTo>
                  <a:pt x="19" y="15"/>
                  <a:pt x="20" y="14"/>
                  <a:pt x="22" y="13"/>
                </a:cubicBezTo>
                <a:cubicBezTo>
                  <a:pt x="23" y="11"/>
                  <a:pt x="24" y="11"/>
                  <a:pt x="26" y="10"/>
                </a:cubicBezTo>
                <a:cubicBezTo>
                  <a:pt x="28" y="10"/>
                  <a:pt x="29" y="9"/>
                  <a:pt x="31" y="9"/>
                </a:cubicBezTo>
                <a:cubicBezTo>
                  <a:pt x="34" y="9"/>
                  <a:pt x="37" y="10"/>
                  <a:pt x="40" y="12"/>
                </a:cubicBezTo>
                <a:cubicBezTo>
                  <a:pt x="42" y="14"/>
                  <a:pt x="43" y="17"/>
                  <a:pt x="43" y="20"/>
                </a:cubicBezTo>
                <a:cubicBezTo>
                  <a:pt x="43" y="22"/>
                  <a:pt x="43" y="24"/>
                  <a:pt x="42" y="25"/>
                </a:cubicBezTo>
                <a:close/>
                <a:moveTo>
                  <a:pt x="42" y="25"/>
                </a:moveTo>
                <a:cubicBezTo>
                  <a:pt x="42" y="25"/>
                  <a:pt x="42" y="25"/>
                  <a:pt x="42" y="25"/>
                </a:cubicBezTo>
              </a:path>
            </a:pathLst>
          </a:custGeom>
          <a:solidFill>
            <a:srgbClr val="136A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1469390" y="4446905"/>
            <a:ext cx="6204585" cy="52641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如果不确定存储的对象数，或需要存储复杂的引用数据类型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932045" y="3651885"/>
            <a:ext cx="1224280" cy="288290"/>
          </a:xfrm>
          <a:prstGeom prst="straightConnector1">
            <a:avLst/>
          </a:prstGeom>
          <a:ln w="41275">
            <a:solidFill>
              <a:schemeClr val="accent5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539 -0.008644 C -0.063252 0.042433 -0.099867 0.093510 -0.115830 0.114857 C -0.131786 0.136205 -0.115031 0.118493 -0.122013 0.119287 C -0.128994 0.120077 -0.147653 0.118810 -0.158024 0.119287 C -0.168402 0.119758 -0.168299 0.130037 -0.184164 0.122291 C -0.200023 0.114539 -0.240328 0.110428 -0.252998 0.072634 C -0.265668 0.034840 -0.265966 -0.065889 -0.260180 -0.104949 C -0.254394 -0.144010 -0.235437 -0.154760 -0.218382 -0.162194 C -0.201322 -0.169628 -0.168299 -0.161876 -0.157628 -0.149383 C -0.146952 -0.136893 -0.148945 -0.106374 -0.154237 -0.086923 C -0.159525 -0.067473 -0.178975 -0.045649 -0.189353 -0.032683 C -0.199724 -0.019713 -0.200620 -0.019713 -0.216486 -0.009434 C -0.232346 0.000845 -0.265168 0.020291 -0.284820 0.028990 C -0.304472 0.037686 -0.319137 0.039270 -0.334204 0.042592 C -0.349270 0.045908 -0.363531 0.052394 -0.375105 0.048600 C -0.386678 0.044801 -0.398049 0.029939 -0.403537 0.019978 C -0.409025 0.010017 -0.410220 -0.002795 -0.407823 -0.011649 C -0.405434 -0.020508 -0.397452 -0.026988 -0.389372 -0.033473 " pathEditMode="relative" rAng="0" ptsTypes="aaaaaaaaaaaaaaaaaA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490504" grpId="0" bldLvl="0" animBg="1"/>
      <p:bldP spid="490504" grpId="2" animBg="1"/>
      <p:bldP spid="24" grpId="0" bldLvl="0" animBg="1"/>
      <p:bldP spid="24" grpId="1" bldLvl="0" animBg="1"/>
      <p:bldP spid="24" grpId="2" bldLvl="0" animBg="1"/>
      <p:bldP spid="3" grpId="0" bldLvl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dirty="0" smtClean="0"/>
              <a:t>单元总结</a:t>
            </a:r>
            <a:endParaRPr lang="zh-CN" dirty="0" smtClean="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571485"/>
            <a:ext cx="9144000" cy="457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pPr>
              <a:defRPr/>
            </a:pPr>
            <a:r>
              <a:rPr lang="zh-CN" smtClean="0"/>
              <a:t>课后</a:t>
            </a:r>
            <a:r>
              <a:rPr smtClean="0"/>
              <a:t>作业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课后作业</a:t>
            </a:r>
            <a:endParaRPr lang="en-US" dirty="0" smtClean="0"/>
          </a:p>
          <a:p>
            <a:pPr lvl="1">
              <a:defRPr/>
            </a:pPr>
            <a:r>
              <a:rPr lang="zh-CN" dirty="0" smtClean="0"/>
              <a:t>完成练习手册中简答题和编程题</a:t>
            </a:r>
            <a:endParaRPr lang="zh-CN" dirty="0" smtClean="0"/>
          </a:p>
          <a:p>
            <a:pPr>
              <a:defRPr/>
            </a:pPr>
            <a:r>
              <a:rPr lang="zh-CN" altLang="en-US" dirty="0" smtClean="0"/>
              <a:t>复习指引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复习之前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集合特点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ArrayList</a:t>
            </a:r>
            <a:r>
              <a:rPr lang="zh-CN" altLang="en-US" dirty="0" smtClean="0"/>
              <a:t>集合类的增删改查操作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使用迭代器及几种方式遍历集合</a:t>
            </a:r>
            <a:endParaRPr lang="zh-CN" altLang="en-US" dirty="0" smtClean="0"/>
          </a:p>
          <a:p>
            <a:pPr marL="0" lvl="1">
              <a:defRPr/>
            </a:pPr>
            <a:r>
              <a:rPr lang="en-US" altLang="zh-CN" dirty="0" smtClean="0">
                <a:sym typeface="+mn-ea"/>
              </a:rPr>
              <a:t>LinkedList</a:t>
            </a:r>
            <a:r>
              <a:rPr lang="zh-CN" altLang="en-US" dirty="0" smtClean="0">
                <a:sym typeface="+mn-ea"/>
              </a:rPr>
              <a:t>集合类的增删改查操作</a:t>
            </a:r>
            <a:endParaRPr lang="zh-CN" altLang="en-US" dirty="0" smtClean="0"/>
          </a:p>
          <a:p>
            <a:pPr>
              <a:defRPr/>
            </a:pPr>
            <a:r>
              <a:rPr lang="zh-CN" altLang="en-US" dirty="0" smtClean="0"/>
              <a:t>预习作业</a:t>
            </a:r>
            <a:endParaRPr lang="en-US" altLang="zh-CN" dirty="0" smtClean="0"/>
          </a:p>
          <a:p>
            <a:pPr lvl="1">
              <a:defRPr/>
            </a:pPr>
            <a:r>
              <a:rPr lang="zh-CN" dirty="0" smtClean="0"/>
              <a:t>完成练习手册中预习任务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</a:fld>
            <a:r>
              <a:rPr lang="en-US" altLang="zh-CN" sz="180" smtClean="0"/>
              <a:t>/47</a:t>
            </a:r>
            <a:endParaRPr lang="zh-CN" altLang="en-US" sz="18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" y="3102770"/>
            <a:ext cx="9144001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 bwMode="auto">
          <a:xfrm>
            <a:off x="0" y="-204696"/>
            <a:ext cx="9151144" cy="3852068"/>
            <a:chOff x="0" y="107177"/>
            <a:chExt cx="9151144" cy="3852791"/>
          </a:xfrm>
        </p:grpSpPr>
        <p:sp>
          <p:nvSpPr>
            <p:cNvPr id="5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254"/>
            <p:cNvSpPr>
              <a:spLocks noChangeArrowheads="1"/>
            </p:cNvSpPr>
            <p:nvPr/>
          </p:nvSpPr>
          <p:spPr bwMode="auto">
            <a:xfrm>
              <a:off x="0" y="107177"/>
              <a:ext cx="9151144" cy="3738838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  <a:gd name="connsiteX0" fmla="*/ 42863 w 9144000"/>
                <a:gd name="connsiteY0" fmla="*/ 643058 h 3846015"/>
                <a:gd name="connsiteX1" fmla="*/ 9144000 w 9144000"/>
                <a:gd name="connsiteY1" fmla="*/ 0 h 3846015"/>
                <a:gd name="connsiteX2" fmla="*/ 9144000 w 9144000"/>
                <a:gd name="connsiteY2" fmla="*/ 3651870 h 3846015"/>
                <a:gd name="connsiteX3" fmla="*/ 4766144 w 9144000"/>
                <a:gd name="connsiteY3" fmla="*/ 3651870 h 3846015"/>
                <a:gd name="connsiteX4" fmla="*/ 4571999 w 9144000"/>
                <a:gd name="connsiteY4" fmla="*/ 3846015 h 3846015"/>
                <a:gd name="connsiteX5" fmla="*/ 4377855 w 9144000"/>
                <a:gd name="connsiteY5" fmla="*/ 3651870 h 3846015"/>
                <a:gd name="connsiteX6" fmla="*/ 0 w 9144000"/>
                <a:gd name="connsiteY6" fmla="*/ 3651870 h 3846015"/>
                <a:gd name="connsiteX7" fmla="*/ 42863 w 9144000"/>
                <a:gd name="connsiteY7" fmla="*/ 643058 h 3846015"/>
                <a:gd name="connsiteX0-1" fmla="*/ 7145 w 9144000"/>
                <a:gd name="connsiteY0-2" fmla="*/ 121467 h 3846015"/>
                <a:gd name="connsiteX1-3" fmla="*/ 9144000 w 9144000"/>
                <a:gd name="connsiteY1-4" fmla="*/ 0 h 3846015"/>
                <a:gd name="connsiteX2-5" fmla="*/ 9144000 w 9144000"/>
                <a:gd name="connsiteY2-6" fmla="*/ 3651870 h 3846015"/>
                <a:gd name="connsiteX3-7" fmla="*/ 4766144 w 9144000"/>
                <a:gd name="connsiteY3-8" fmla="*/ 3651870 h 3846015"/>
                <a:gd name="connsiteX4-9" fmla="*/ 4571999 w 9144000"/>
                <a:gd name="connsiteY4-10" fmla="*/ 3846015 h 3846015"/>
                <a:gd name="connsiteX5-11" fmla="*/ 4377855 w 9144000"/>
                <a:gd name="connsiteY5-12" fmla="*/ 3651870 h 3846015"/>
                <a:gd name="connsiteX6-13" fmla="*/ 0 w 9144000"/>
                <a:gd name="connsiteY6-14" fmla="*/ 3651870 h 3846015"/>
                <a:gd name="connsiteX7-15" fmla="*/ 7145 w 9144000"/>
                <a:gd name="connsiteY7-16" fmla="*/ 121467 h 3846015"/>
                <a:gd name="connsiteX0-17" fmla="*/ 7145 w 9144000"/>
                <a:gd name="connsiteY0-18" fmla="*/ 0 h 3724548"/>
                <a:gd name="connsiteX1-19" fmla="*/ 8851106 w 9144000"/>
                <a:gd name="connsiteY1-20" fmla="*/ 392980 h 3724548"/>
                <a:gd name="connsiteX2-21" fmla="*/ 9144000 w 9144000"/>
                <a:gd name="connsiteY2-22" fmla="*/ 3530403 h 3724548"/>
                <a:gd name="connsiteX3-23" fmla="*/ 4766144 w 9144000"/>
                <a:gd name="connsiteY3-24" fmla="*/ 3530403 h 3724548"/>
                <a:gd name="connsiteX4-25" fmla="*/ 4571999 w 9144000"/>
                <a:gd name="connsiteY4-26" fmla="*/ 3724548 h 3724548"/>
                <a:gd name="connsiteX5-27" fmla="*/ 4377855 w 9144000"/>
                <a:gd name="connsiteY5-28" fmla="*/ 3530403 h 3724548"/>
                <a:gd name="connsiteX6-29" fmla="*/ 0 w 9144000"/>
                <a:gd name="connsiteY6-30" fmla="*/ 3530403 h 3724548"/>
                <a:gd name="connsiteX7-31" fmla="*/ 7145 w 9144000"/>
                <a:gd name="connsiteY7-32" fmla="*/ 0 h 3724548"/>
                <a:gd name="connsiteX0-33" fmla="*/ 7145 w 9151144"/>
                <a:gd name="connsiteY0-34" fmla="*/ 14290 h 3738838"/>
                <a:gd name="connsiteX1-35" fmla="*/ 9151144 w 9151144"/>
                <a:gd name="connsiteY1-36" fmla="*/ 0 h 3738838"/>
                <a:gd name="connsiteX2-37" fmla="*/ 9144000 w 9151144"/>
                <a:gd name="connsiteY2-38" fmla="*/ 3544693 h 3738838"/>
                <a:gd name="connsiteX3-39" fmla="*/ 4766144 w 9151144"/>
                <a:gd name="connsiteY3-40" fmla="*/ 3544693 h 3738838"/>
                <a:gd name="connsiteX4-41" fmla="*/ 4571999 w 9151144"/>
                <a:gd name="connsiteY4-42" fmla="*/ 3738838 h 3738838"/>
                <a:gd name="connsiteX5-43" fmla="*/ 4377855 w 9151144"/>
                <a:gd name="connsiteY5-44" fmla="*/ 3544693 h 3738838"/>
                <a:gd name="connsiteX6-45" fmla="*/ 0 w 9151144"/>
                <a:gd name="connsiteY6-46" fmla="*/ 3544693 h 3738838"/>
                <a:gd name="connsiteX7-47" fmla="*/ 7145 w 9151144"/>
                <a:gd name="connsiteY7-48" fmla="*/ 14290 h 3738838"/>
                <a:gd name="connsiteX0-49" fmla="*/ 7145 w 9151144"/>
                <a:gd name="connsiteY0-50" fmla="*/ 7145 h 3738838"/>
                <a:gd name="connsiteX1-51" fmla="*/ 9151144 w 9151144"/>
                <a:gd name="connsiteY1-52" fmla="*/ 0 h 3738838"/>
                <a:gd name="connsiteX2-53" fmla="*/ 9144000 w 9151144"/>
                <a:gd name="connsiteY2-54" fmla="*/ 3544693 h 3738838"/>
                <a:gd name="connsiteX3-55" fmla="*/ 4766144 w 9151144"/>
                <a:gd name="connsiteY3-56" fmla="*/ 3544693 h 3738838"/>
                <a:gd name="connsiteX4-57" fmla="*/ 4571999 w 9151144"/>
                <a:gd name="connsiteY4-58" fmla="*/ 3738838 h 3738838"/>
                <a:gd name="connsiteX5-59" fmla="*/ 4377855 w 9151144"/>
                <a:gd name="connsiteY5-60" fmla="*/ 3544693 h 3738838"/>
                <a:gd name="connsiteX6-61" fmla="*/ 0 w 9151144"/>
                <a:gd name="connsiteY6-62" fmla="*/ 3544693 h 3738838"/>
                <a:gd name="connsiteX7-63" fmla="*/ 7145 w 9151144"/>
                <a:gd name="connsiteY7-64" fmla="*/ 7145 h 3738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151144" h="3738838">
                  <a:moveTo>
                    <a:pt x="7145" y="7145"/>
                  </a:moveTo>
                  <a:lnTo>
                    <a:pt x="9151144" y="0"/>
                  </a:lnTo>
                  <a:cubicBezTo>
                    <a:pt x="9148763" y="1181564"/>
                    <a:pt x="9146381" y="2363129"/>
                    <a:pt x="9144000" y="3544693"/>
                  </a:cubicBezTo>
                  <a:lnTo>
                    <a:pt x="4766144" y="3544693"/>
                  </a:lnTo>
                  <a:lnTo>
                    <a:pt x="4571999" y="3738838"/>
                  </a:lnTo>
                  <a:lnTo>
                    <a:pt x="4377855" y="3544693"/>
                  </a:lnTo>
                  <a:lnTo>
                    <a:pt x="0" y="3544693"/>
                  </a:lnTo>
                  <a:cubicBezTo>
                    <a:pt x="0" y="2327403"/>
                    <a:pt x="7145" y="1224435"/>
                    <a:pt x="7145" y="71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6723" y="3983478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ctr"/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4800" b="1" dirty="0" smtClean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grpSp>
        <p:nvGrpSpPr>
          <p:cNvPr id="14" name="组合 46"/>
          <p:cNvGrpSpPr/>
          <p:nvPr/>
        </p:nvGrpSpPr>
        <p:grpSpPr bwMode="auto">
          <a:xfrm>
            <a:off x="3795175" y="970438"/>
            <a:ext cx="1587103" cy="1587103"/>
            <a:chOff x="0" y="0"/>
            <a:chExt cx="2116920" cy="2116920"/>
          </a:xfrm>
        </p:grpSpPr>
        <p:sp>
          <p:nvSpPr>
            <p:cNvPr id="15" name="椭圆 47"/>
            <p:cNvSpPr>
              <a:spLocks noChangeArrowheads="1"/>
            </p:cNvSpPr>
            <p:nvPr/>
          </p:nvSpPr>
          <p:spPr bwMode="auto">
            <a:xfrm>
              <a:off x="0" y="0"/>
              <a:ext cx="2116920" cy="2116920"/>
            </a:xfrm>
            <a:prstGeom prst="ellipse">
              <a:avLst/>
            </a:prstGeom>
            <a:solidFill>
              <a:srgbClr val="F2F2F2"/>
            </a:solidFill>
            <a:ln w="57150">
              <a:solidFill>
                <a:srgbClr val="1D8DE5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6" name="组合 48"/>
            <p:cNvGrpSpPr/>
            <p:nvPr/>
          </p:nvGrpSpPr>
          <p:grpSpPr bwMode="auto">
            <a:xfrm>
              <a:off x="461855" y="280091"/>
              <a:ext cx="1193210" cy="1836829"/>
              <a:chOff x="0" y="0"/>
              <a:chExt cx="2598738" cy="4000499"/>
            </a:xfrm>
          </p:grpSpPr>
          <p:sp>
            <p:nvSpPr>
              <p:cNvPr id="17" name="Freeform 1281"/>
              <p:cNvSpPr>
                <a:spLocks noChangeArrowheads="1"/>
              </p:cNvSpPr>
              <p:nvPr/>
            </p:nvSpPr>
            <p:spPr bwMode="auto">
              <a:xfrm>
                <a:off x="1435100" y="3543299"/>
                <a:ext cx="327025" cy="457200"/>
              </a:xfrm>
              <a:custGeom>
                <a:avLst/>
                <a:gdLst>
                  <a:gd name="T0" fmla="*/ 519152188 w 206"/>
                  <a:gd name="T1" fmla="*/ 0 h 288"/>
                  <a:gd name="T2" fmla="*/ 367942813 w 206"/>
                  <a:gd name="T3" fmla="*/ 0 h 288"/>
                  <a:gd name="T4" fmla="*/ 153730325 w 206"/>
                  <a:gd name="T5" fmla="*/ 0 h 288"/>
                  <a:gd name="T6" fmla="*/ 0 w 206"/>
                  <a:gd name="T7" fmla="*/ 0 h 288"/>
                  <a:gd name="T8" fmla="*/ 0 w 206"/>
                  <a:gd name="T9" fmla="*/ 20161250 h 288"/>
                  <a:gd name="T10" fmla="*/ 153730325 w 206"/>
                  <a:gd name="T11" fmla="*/ 20161250 h 288"/>
                  <a:gd name="T12" fmla="*/ 153730325 w 206"/>
                  <a:gd name="T13" fmla="*/ 725805000 h 288"/>
                  <a:gd name="T14" fmla="*/ 153730325 w 206"/>
                  <a:gd name="T15" fmla="*/ 725805000 h 288"/>
                  <a:gd name="T16" fmla="*/ 367942813 w 206"/>
                  <a:gd name="T17" fmla="*/ 725805000 h 288"/>
                  <a:gd name="T18" fmla="*/ 367942813 w 206"/>
                  <a:gd name="T19" fmla="*/ 725805000 h 288"/>
                  <a:gd name="T20" fmla="*/ 367942813 w 206"/>
                  <a:gd name="T21" fmla="*/ 20161250 h 288"/>
                  <a:gd name="T22" fmla="*/ 519152188 w 206"/>
                  <a:gd name="T23" fmla="*/ 20161250 h 288"/>
                  <a:gd name="T24" fmla="*/ 519152188 w 206"/>
                  <a:gd name="T25" fmla="*/ 0 h 2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6"/>
                  <a:gd name="T40" fmla="*/ 0 h 288"/>
                  <a:gd name="T41" fmla="*/ 206 w 206"/>
                  <a:gd name="T42" fmla="*/ 288 h 2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6" h="288">
                    <a:moveTo>
                      <a:pt x="206" y="0"/>
                    </a:moveTo>
                    <a:lnTo>
                      <a:pt x="146" y="0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61" y="8"/>
                    </a:lnTo>
                    <a:lnTo>
                      <a:pt x="61" y="288"/>
                    </a:lnTo>
                    <a:lnTo>
                      <a:pt x="146" y="288"/>
                    </a:lnTo>
                    <a:lnTo>
                      <a:pt x="146" y="8"/>
                    </a:lnTo>
                    <a:lnTo>
                      <a:pt x="206" y="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283"/>
              <p:cNvSpPr>
                <a:spLocks noChangeArrowheads="1"/>
              </p:cNvSpPr>
              <p:nvPr/>
            </p:nvSpPr>
            <p:spPr bwMode="auto">
              <a:xfrm>
                <a:off x="1820863" y="3541712"/>
                <a:ext cx="328613" cy="458787"/>
              </a:xfrm>
              <a:custGeom>
                <a:avLst/>
                <a:gdLst>
                  <a:gd name="T0" fmla="*/ 521673931 w 207"/>
                  <a:gd name="T1" fmla="*/ 0 h 289"/>
                  <a:gd name="T2" fmla="*/ 214214401 w 207"/>
                  <a:gd name="T3" fmla="*/ 0 h 289"/>
                  <a:gd name="T4" fmla="*/ 138609598 w 207"/>
                  <a:gd name="T5" fmla="*/ 0 h 289"/>
                  <a:gd name="T6" fmla="*/ 0 w 207"/>
                  <a:gd name="T7" fmla="*/ 0 h 289"/>
                  <a:gd name="T8" fmla="*/ 0 w 207"/>
                  <a:gd name="T9" fmla="*/ 728323569 h 289"/>
                  <a:gd name="T10" fmla="*/ 138609598 w 207"/>
                  <a:gd name="T11" fmla="*/ 728323569 h 289"/>
                  <a:gd name="T12" fmla="*/ 214214401 w 207"/>
                  <a:gd name="T13" fmla="*/ 728323569 h 289"/>
                  <a:gd name="T14" fmla="*/ 521673931 w 207"/>
                  <a:gd name="T15" fmla="*/ 728323569 h 289"/>
                  <a:gd name="T16" fmla="*/ 521673931 w 207"/>
                  <a:gd name="T17" fmla="*/ 708162341 h 289"/>
                  <a:gd name="T18" fmla="*/ 214214401 w 207"/>
                  <a:gd name="T19" fmla="*/ 708162341 h 289"/>
                  <a:gd name="T20" fmla="*/ 214214401 w 207"/>
                  <a:gd name="T21" fmla="*/ 161289824 h 289"/>
                  <a:gd name="T22" fmla="*/ 405746567 w 207"/>
                  <a:gd name="T23" fmla="*/ 161289824 h 289"/>
                  <a:gd name="T24" fmla="*/ 405746567 w 207"/>
                  <a:gd name="T25" fmla="*/ 141128596 h 289"/>
                  <a:gd name="T26" fmla="*/ 214214401 w 207"/>
                  <a:gd name="T27" fmla="*/ 141128596 h 289"/>
                  <a:gd name="T28" fmla="*/ 214214401 w 207"/>
                  <a:gd name="T29" fmla="*/ 20161228 h 289"/>
                  <a:gd name="T30" fmla="*/ 521673931 w 207"/>
                  <a:gd name="T31" fmla="*/ 20161228 h 289"/>
                  <a:gd name="T32" fmla="*/ 521673931 w 207"/>
                  <a:gd name="T33" fmla="*/ 0 h 289"/>
                  <a:gd name="T34" fmla="*/ 521673931 w 207"/>
                  <a:gd name="T35" fmla="*/ 0 h 28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7"/>
                  <a:gd name="T55" fmla="*/ 0 h 289"/>
                  <a:gd name="T56" fmla="*/ 207 w 207"/>
                  <a:gd name="T57" fmla="*/ 289 h 28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7" h="289">
                    <a:moveTo>
                      <a:pt x="207" y="0"/>
                    </a:moveTo>
                    <a:lnTo>
                      <a:pt x="85" y="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289"/>
                    </a:lnTo>
                    <a:lnTo>
                      <a:pt x="55" y="289"/>
                    </a:lnTo>
                    <a:lnTo>
                      <a:pt x="85" y="289"/>
                    </a:lnTo>
                    <a:lnTo>
                      <a:pt x="207" y="289"/>
                    </a:lnTo>
                    <a:lnTo>
                      <a:pt x="207" y="281"/>
                    </a:lnTo>
                    <a:lnTo>
                      <a:pt x="85" y="281"/>
                    </a:lnTo>
                    <a:lnTo>
                      <a:pt x="85" y="64"/>
                    </a:lnTo>
                    <a:lnTo>
                      <a:pt x="161" y="64"/>
                    </a:lnTo>
                    <a:lnTo>
                      <a:pt x="161" y="56"/>
                    </a:lnTo>
                    <a:lnTo>
                      <a:pt x="85" y="56"/>
                    </a:lnTo>
                    <a:lnTo>
                      <a:pt x="85" y="8"/>
                    </a:lnTo>
                    <a:lnTo>
                      <a:pt x="207" y="8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284"/>
              <p:cNvSpPr>
                <a:spLocks noChangeArrowheads="1"/>
              </p:cNvSpPr>
              <p:nvPr/>
            </p:nvSpPr>
            <p:spPr bwMode="auto">
              <a:xfrm>
                <a:off x="2598738" y="3733799"/>
                <a:ext cx="1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520950 h 2"/>
                  <a:gd name="T4" fmla="*/ 0 w 1"/>
                  <a:gd name="T5" fmla="*/ 5040313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289"/>
              <p:cNvSpPr>
                <a:spLocks noChangeArrowheads="1"/>
              </p:cNvSpPr>
              <p:nvPr/>
            </p:nvSpPr>
            <p:spPr bwMode="auto">
              <a:xfrm>
                <a:off x="1112838" y="3733799"/>
                <a:ext cx="1" cy="3175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240492 h 3"/>
                  <a:gd name="T4" fmla="*/ 0 w 1"/>
                  <a:gd name="T5" fmla="*/ 3360208 h 3"/>
                  <a:gd name="T6" fmla="*/ 0 w 1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3"/>
                  <a:gd name="T14" fmla="*/ 1 w 1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292"/>
              <p:cNvSpPr>
                <a:spLocks noChangeArrowheads="1"/>
              </p:cNvSpPr>
              <p:nvPr/>
            </p:nvSpPr>
            <p:spPr bwMode="auto">
              <a:xfrm>
                <a:off x="0" y="3543299"/>
                <a:ext cx="395288" cy="457200"/>
              </a:xfrm>
              <a:custGeom>
                <a:avLst/>
                <a:gdLst>
                  <a:gd name="T0" fmla="*/ 627520494 w 249"/>
                  <a:gd name="T1" fmla="*/ 0 h 288"/>
                  <a:gd name="T2" fmla="*/ 521673797 w 249"/>
                  <a:gd name="T3" fmla="*/ 0 h 288"/>
                  <a:gd name="T4" fmla="*/ 413306148 w 249"/>
                  <a:gd name="T5" fmla="*/ 0 h 288"/>
                  <a:gd name="T6" fmla="*/ 413306148 w 249"/>
                  <a:gd name="T7" fmla="*/ 138609388 h 288"/>
                  <a:gd name="T8" fmla="*/ 214214346 w 249"/>
                  <a:gd name="T9" fmla="*/ 138609388 h 288"/>
                  <a:gd name="T10" fmla="*/ 214214346 w 249"/>
                  <a:gd name="T11" fmla="*/ 0 h 288"/>
                  <a:gd name="T12" fmla="*/ 0 w 249"/>
                  <a:gd name="T13" fmla="*/ 0 h 288"/>
                  <a:gd name="T14" fmla="*/ 0 w 249"/>
                  <a:gd name="T15" fmla="*/ 725805000 h 288"/>
                  <a:gd name="T16" fmla="*/ 214214346 w 249"/>
                  <a:gd name="T17" fmla="*/ 725805000 h 288"/>
                  <a:gd name="T18" fmla="*/ 214214346 w 249"/>
                  <a:gd name="T19" fmla="*/ 161290000 h 288"/>
                  <a:gd name="T20" fmla="*/ 413306148 w 249"/>
                  <a:gd name="T21" fmla="*/ 161290000 h 288"/>
                  <a:gd name="T22" fmla="*/ 413306148 w 249"/>
                  <a:gd name="T23" fmla="*/ 725805000 h 288"/>
                  <a:gd name="T24" fmla="*/ 521673797 w 249"/>
                  <a:gd name="T25" fmla="*/ 725805000 h 288"/>
                  <a:gd name="T26" fmla="*/ 627520494 w 249"/>
                  <a:gd name="T27" fmla="*/ 725805000 h 288"/>
                  <a:gd name="T28" fmla="*/ 627520494 w 249"/>
                  <a:gd name="T29" fmla="*/ 725805000 h 288"/>
                  <a:gd name="T30" fmla="*/ 627520494 w 249"/>
                  <a:gd name="T31" fmla="*/ 0 h 2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9"/>
                  <a:gd name="T49" fmla="*/ 0 h 288"/>
                  <a:gd name="T50" fmla="*/ 249 w 249"/>
                  <a:gd name="T51" fmla="*/ 288 h 28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9" h="288">
                    <a:moveTo>
                      <a:pt x="249" y="0"/>
                    </a:moveTo>
                    <a:lnTo>
                      <a:pt x="207" y="0"/>
                    </a:lnTo>
                    <a:lnTo>
                      <a:pt x="164" y="0"/>
                    </a:lnTo>
                    <a:lnTo>
                      <a:pt x="164" y="55"/>
                    </a:lnTo>
                    <a:lnTo>
                      <a:pt x="85" y="5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85" y="288"/>
                    </a:lnTo>
                    <a:lnTo>
                      <a:pt x="85" y="64"/>
                    </a:lnTo>
                    <a:lnTo>
                      <a:pt x="164" y="64"/>
                    </a:lnTo>
                    <a:lnTo>
                      <a:pt x="164" y="288"/>
                    </a:lnTo>
                    <a:lnTo>
                      <a:pt x="207" y="288"/>
                    </a:lnTo>
                    <a:lnTo>
                      <a:pt x="249" y="288"/>
                    </a:lnTo>
                    <a:lnTo>
                      <a:pt x="2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293"/>
              <p:cNvSpPr>
                <a:spLocks noEditPoints="1" noChangeArrowheads="1"/>
              </p:cNvSpPr>
              <p:nvPr/>
            </p:nvSpPr>
            <p:spPr bwMode="auto">
              <a:xfrm>
                <a:off x="319088" y="1646237"/>
                <a:ext cx="1916113" cy="677862"/>
              </a:xfrm>
              <a:custGeom>
                <a:avLst/>
                <a:gdLst>
                  <a:gd name="T0" fmla="*/ 2147483646 w 1660"/>
                  <a:gd name="T1" fmla="*/ 137354242 h 587"/>
                  <a:gd name="T2" fmla="*/ 2126468733 w 1660"/>
                  <a:gd name="T3" fmla="*/ 90681076 h 587"/>
                  <a:gd name="T4" fmla="*/ 1460281260 w 1660"/>
                  <a:gd name="T5" fmla="*/ 52008298 h 587"/>
                  <a:gd name="T6" fmla="*/ 1115196235 w 1660"/>
                  <a:gd name="T7" fmla="*/ 198697866 h 587"/>
                  <a:gd name="T8" fmla="*/ 1096544144 w 1660"/>
                  <a:gd name="T9" fmla="*/ 198697866 h 587"/>
                  <a:gd name="T10" fmla="*/ 751459119 w 1660"/>
                  <a:gd name="T11" fmla="*/ 52008298 h 587"/>
                  <a:gd name="T12" fmla="*/ 85271646 w 1660"/>
                  <a:gd name="T13" fmla="*/ 90681076 h 587"/>
                  <a:gd name="T14" fmla="*/ 2665244 w 1660"/>
                  <a:gd name="T15" fmla="*/ 137354242 h 587"/>
                  <a:gd name="T16" fmla="*/ 35974444 w 1660"/>
                  <a:gd name="T17" fmla="*/ 214699797 h 587"/>
                  <a:gd name="T18" fmla="*/ 130572712 w 1660"/>
                  <a:gd name="T19" fmla="*/ 394728165 h 587"/>
                  <a:gd name="T20" fmla="*/ 285128003 w 1660"/>
                  <a:gd name="T21" fmla="*/ 721446102 h 587"/>
                  <a:gd name="T22" fmla="*/ 818077520 w 1660"/>
                  <a:gd name="T23" fmla="*/ 716110970 h 587"/>
                  <a:gd name="T24" fmla="*/ 1103205523 w 1660"/>
                  <a:gd name="T25" fmla="*/ 317382610 h 587"/>
                  <a:gd name="T26" fmla="*/ 1108534856 w 1660"/>
                  <a:gd name="T27" fmla="*/ 317382610 h 587"/>
                  <a:gd name="T28" fmla="*/ 1393662859 w 1660"/>
                  <a:gd name="T29" fmla="*/ 716110970 h 587"/>
                  <a:gd name="T30" fmla="*/ 1926612376 w 1660"/>
                  <a:gd name="T31" fmla="*/ 721446102 h 587"/>
                  <a:gd name="T32" fmla="*/ 2081167666 w 1660"/>
                  <a:gd name="T33" fmla="*/ 394728165 h 587"/>
                  <a:gd name="T34" fmla="*/ 2147483646 w 1660"/>
                  <a:gd name="T35" fmla="*/ 214699797 h 587"/>
                  <a:gd name="T36" fmla="*/ 2147483646 w 1660"/>
                  <a:gd name="T37" fmla="*/ 137354242 h 587"/>
                  <a:gd name="T38" fmla="*/ 892690498 w 1660"/>
                  <a:gd name="T39" fmla="*/ 454738006 h 587"/>
                  <a:gd name="T40" fmla="*/ 783436274 w 1660"/>
                  <a:gd name="T41" fmla="*/ 652102089 h 587"/>
                  <a:gd name="T42" fmla="*/ 547605473 w 1660"/>
                  <a:gd name="T43" fmla="*/ 692107495 h 587"/>
                  <a:gd name="T44" fmla="*/ 311775825 w 1660"/>
                  <a:gd name="T45" fmla="*/ 653434717 h 587"/>
                  <a:gd name="T46" fmla="*/ 213180268 w 1660"/>
                  <a:gd name="T47" fmla="*/ 421399206 h 587"/>
                  <a:gd name="T48" fmla="*/ 194527024 w 1660"/>
                  <a:gd name="T49" fmla="*/ 176027019 h 587"/>
                  <a:gd name="T50" fmla="*/ 539610895 w 1660"/>
                  <a:gd name="T51" fmla="*/ 118684744 h 587"/>
                  <a:gd name="T52" fmla="*/ 935326321 w 1660"/>
                  <a:gd name="T53" fmla="*/ 226701534 h 587"/>
                  <a:gd name="T54" fmla="*/ 892690498 w 1660"/>
                  <a:gd name="T55" fmla="*/ 454738006 h 587"/>
                  <a:gd name="T56" fmla="*/ 1998560110 w 1660"/>
                  <a:gd name="T57" fmla="*/ 421399206 h 587"/>
                  <a:gd name="T58" fmla="*/ 1899964554 w 1660"/>
                  <a:gd name="T59" fmla="*/ 653434717 h 587"/>
                  <a:gd name="T60" fmla="*/ 1664134906 w 1660"/>
                  <a:gd name="T61" fmla="*/ 692107495 h 587"/>
                  <a:gd name="T62" fmla="*/ 1428304104 w 1660"/>
                  <a:gd name="T63" fmla="*/ 652102089 h 587"/>
                  <a:gd name="T64" fmla="*/ 1319049881 w 1660"/>
                  <a:gd name="T65" fmla="*/ 454738006 h 587"/>
                  <a:gd name="T66" fmla="*/ 1276414058 w 1660"/>
                  <a:gd name="T67" fmla="*/ 226701534 h 587"/>
                  <a:gd name="T68" fmla="*/ 1672129484 w 1660"/>
                  <a:gd name="T69" fmla="*/ 118684744 h 587"/>
                  <a:gd name="T70" fmla="*/ 2017213355 w 1660"/>
                  <a:gd name="T71" fmla="*/ 176027019 h 587"/>
                  <a:gd name="T72" fmla="*/ 1998560110 w 1660"/>
                  <a:gd name="T73" fmla="*/ 421399206 h 58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0"/>
                  <a:gd name="T112" fmla="*/ 0 h 587"/>
                  <a:gd name="T113" fmla="*/ 1660 w 1660"/>
                  <a:gd name="T114" fmla="*/ 587 h 58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0" h="587">
                    <a:moveTo>
                      <a:pt x="1658" y="103"/>
                    </a:moveTo>
                    <a:cubicBezTo>
                      <a:pt x="1658" y="71"/>
                      <a:pt x="1653" y="83"/>
                      <a:pt x="1596" y="68"/>
                    </a:cubicBezTo>
                    <a:cubicBezTo>
                      <a:pt x="1539" y="52"/>
                      <a:pt x="1364" y="0"/>
                      <a:pt x="1096" y="39"/>
                    </a:cubicBezTo>
                    <a:cubicBezTo>
                      <a:pt x="872" y="72"/>
                      <a:pt x="929" y="146"/>
                      <a:pt x="837" y="149"/>
                    </a:cubicBezTo>
                    <a:cubicBezTo>
                      <a:pt x="823" y="149"/>
                      <a:pt x="823" y="149"/>
                      <a:pt x="823" y="149"/>
                    </a:cubicBezTo>
                    <a:cubicBezTo>
                      <a:pt x="731" y="146"/>
                      <a:pt x="788" y="72"/>
                      <a:pt x="564" y="39"/>
                    </a:cubicBezTo>
                    <a:cubicBezTo>
                      <a:pt x="296" y="0"/>
                      <a:pt x="121" y="52"/>
                      <a:pt x="64" y="68"/>
                    </a:cubicBezTo>
                    <a:cubicBezTo>
                      <a:pt x="7" y="83"/>
                      <a:pt x="2" y="71"/>
                      <a:pt x="2" y="103"/>
                    </a:cubicBezTo>
                    <a:cubicBezTo>
                      <a:pt x="3" y="135"/>
                      <a:pt x="0" y="161"/>
                      <a:pt x="27" y="161"/>
                    </a:cubicBezTo>
                    <a:cubicBezTo>
                      <a:pt x="55" y="161"/>
                      <a:pt x="55" y="161"/>
                      <a:pt x="98" y="296"/>
                    </a:cubicBezTo>
                    <a:cubicBezTo>
                      <a:pt x="150" y="458"/>
                      <a:pt x="164" y="504"/>
                      <a:pt x="214" y="541"/>
                    </a:cubicBezTo>
                    <a:cubicBezTo>
                      <a:pt x="275" y="587"/>
                      <a:pt x="531" y="587"/>
                      <a:pt x="614" y="537"/>
                    </a:cubicBezTo>
                    <a:cubicBezTo>
                      <a:pt x="717" y="475"/>
                      <a:pt x="704" y="241"/>
                      <a:pt x="828" y="238"/>
                    </a:cubicBezTo>
                    <a:cubicBezTo>
                      <a:pt x="829" y="238"/>
                      <a:pt x="831" y="238"/>
                      <a:pt x="832" y="238"/>
                    </a:cubicBezTo>
                    <a:cubicBezTo>
                      <a:pt x="956" y="241"/>
                      <a:pt x="943" y="475"/>
                      <a:pt x="1046" y="537"/>
                    </a:cubicBezTo>
                    <a:cubicBezTo>
                      <a:pt x="1129" y="587"/>
                      <a:pt x="1385" y="587"/>
                      <a:pt x="1446" y="541"/>
                    </a:cubicBezTo>
                    <a:cubicBezTo>
                      <a:pt x="1496" y="504"/>
                      <a:pt x="1510" y="458"/>
                      <a:pt x="1562" y="296"/>
                    </a:cubicBezTo>
                    <a:cubicBezTo>
                      <a:pt x="1605" y="161"/>
                      <a:pt x="1605" y="161"/>
                      <a:pt x="1633" y="161"/>
                    </a:cubicBezTo>
                    <a:cubicBezTo>
                      <a:pt x="1660" y="161"/>
                      <a:pt x="1657" y="135"/>
                      <a:pt x="1658" y="103"/>
                    </a:cubicBezTo>
                    <a:close/>
                    <a:moveTo>
                      <a:pt x="670" y="341"/>
                    </a:moveTo>
                    <a:cubicBezTo>
                      <a:pt x="644" y="407"/>
                      <a:pt x="624" y="465"/>
                      <a:pt x="588" y="489"/>
                    </a:cubicBezTo>
                    <a:cubicBezTo>
                      <a:pt x="550" y="515"/>
                      <a:pt x="494" y="520"/>
                      <a:pt x="411" y="519"/>
                    </a:cubicBezTo>
                    <a:cubicBezTo>
                      <a:pt x="341" y="517"/>
                      <a:pt x="266" y="520"/>
                      <a:pt x="234" y="490"/>
                    </a:cubicBezTo>
                    <a:cubicBezTo>
                      <a:pt x="208" y="465"/>
                      <a:pt x="182" y="386"/>
                      <a:pt x="160" y="316"/>
                    </a:cubicBezTo>
                    <a:cubicBezTo>
                      <a:pt x="129" y="219"/>
                      <a:pt x="115" y="161"/>
                      <a:pt x="146" y="132"/>
                    </a:cubicBezTo>
                    <a:cubicBezTo>
                      <a:pt x="185" y="97"/>
                      <a:pt x="286" y="91"/>
                      <a:pt x="405" y="89"/>
                    </a:cubicBezTo>
                    <a:cubicBezTo>
                      <a:pt x="524" y="88"/>
                      <a:pt x="682" y="123"/>
                      <a:pt x="702" y="170"/>
                    </a:cubicBezTo>
                    <a:cubicBezTo>
                      <a:pt x="718" y="205"/>
                      <a:pt x="693" y="282"/>
                      <a:pt x="670" y="341"/>
                    </a:cubicBezTo>
                    <a:close/>
                    <a:moveTo>
                      <a:pt x="1500" y="316"/>
                    </a:moveTo>
                    <a:cubicBezTo>
                      <a:pt x="1478" y="386"/>
                      <a:pt x="1452" y="465"/>
                      <a:pt x="1426" y="490"/>
                    </a:cubicBezTo>
                    <a:cubicBezTo>
                      <a:pt x="1394" y="520"/>
                      <a:pt x="1319" y="517"/>
                      <a:pt x="1249" y="519"/>
                    </a:cubicBezTo>
                    <a:cubicBezTo>
                      <a:pt x="1166" y="520"/>
                      <a:pt x="1110" y="515"/>
                      <a:pt x="1072" y="489"/>
                    </a:cubicBezTo>
                    <a:cubicBezTo>
                      <a:pt x="1036" y="465"/>
                      <a:pt x="1016" y="407"/>
                      <a:pt x="990" y="341"/>
                    </a:cubicBezTo>
                    <a:cubicBezTo>
                      <a:pt x="967" y="282"/>
                      <a:pt x="942" y="205"/>
                      <a:pt x="958" y="170"/>
                    </a:cubicBezTo>
                    <a:cubicBezTo>
                      <a:pt x="978" y="123"/>
                      <a:pt x="1136" y="88"/>
                      <a:pt x="1255" y="89"/>
                    </a:cubicBezTo>
                    <a:cubicBezTo>
                      <a:pt x="1374" y="91"/>
                      <a:pt x="1475" y="97"/>
                      <a:pt x="1514" y="132"/>
                    </a:cubicBezTo>
                    <a:cubicBezTo>
                      <a:pt x="1546" y="161"/>
                      <a:pt x="1531" y="219"/>
                      <a:pt x="1500" y="316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294"/>
              <p:cNvSpPr>
                <a:spLocks noChangeArrowheads="1"/>
              </p:cNvSpPr>
              <p:nvPr/>
            </p:nvSpPr>
            <p:spPr bwMode="auto">
              <a:xfrm>
                <a:off x="663575" y="2454274"/>
                <a:ext cx="622300" cy="488950"/>
              </a:xfrm>
              <a:custGeom>
                <a:avLst/>
                <a:gdLst>
                  <a:gd name="T0" fmla="*/ 0 w 538"/>
                  <a:gd name="T1" fmla="*/ 461452328 h 424"/>
                  <a:gd name="T2" fmla="*/ 204704313 w 538"/>
                  <a:gd name="T3" fmla="*/ 398949758 h 424"/>
                  <a:gd name="T4" fmla="*/ 457573257 w 538"/>
                  <a:gd name="T5" fmla="*/ 216762836 h 424"/>
                  <a:gd name="T6" fmla="*/ 709105067 w 538"/>
                  <a:gd name="T7" fmla="*/ 115695487 h 424"/>
                  <a:gd name="T8" fmla="*/ 544539104 w 538"/>
                  <a:gd name="T9" fmla="*/ 2659242 h 424"/>
                  <a:gd name="T10" fmla="*/ 198014009 w 538"/>
                  <a:gd name="T11" fmla="*/ 239369855 h 424"/>
                  <a:gd name="T12" fmla="*/ 109711027 w 538"/>
                  <a:gd name="T13" fmla="*/ 433525672 h 424"/>
                  <a:gd name="T14" fmla="*/ 0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0" y="347"/>
                    </a:moveTo>
                    <a:cubicBezTo>
                      <a:pt x="0" y="347"/>
                      <a:pt x="82" y="424"/>
                      <a:pt x="153" y="300"/>
                    </a:cubicBezTo>
                    <a:cubicBezTo>
                      <a:pt x="209" y="203"/>
                      <a:pt x="220" y="166"/>
                      <a:pt x="342" y="163"/>
                    </a:cubicBezTo>
                    <a:cubicBezTo>
                      <a:pt x="465" y="160"/>
                      <a:pt x="522" y="141"/>
                      <a:pt x="530" y="87"/>
                    </a:cubicBezTo>
                    <a:cubicBezTo>
                      <a:pt x="538" y="33"/>
                      <a:pt x="492" y="0"/>
                      <a:pt x="407" y="2"/>
                    </a:cubicBezTo>
                    <a:cubicBezTo>
                      <a:pt x="323" y="4"/>
                      <a:pt x="210" y="54"/>
                      <a:pt x="148" y="180"/>
                    </a:cubicBezTo>
                    <a:cubicBezTo>
                      <a:pt x="104" y="269"/>
                      <a:pt x="108" y="298"/>
                      <a:pt x="82" y="326"/>
                    </a:cubicBezTo>
                    <a:cubicBezTo>
                      <a:pt x="56" y="354"/>
                      <a:pt x="0" y="347"/>
                      <a:pt x="0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295"/>
              <p:cNvSpPr>
                <a:spLocks noChangeArrowheads="1"/>
              </p:cNvSpPr>
              <p:nvPr/>
            </p:nvSpPr>
            <p:spPr bwMode="auto">
              <a:xfrm>
                <a:off x="1268413" y="2454274"/>
                <a:ext cx="622300" cy="488950"/>
              </a:xfrm>
              <a:custGeom>
                <a:avLst/>
                <a:gdLst>
                  <a:gd name="T0" fmla="*/ 719809089 w 538"/>
                  <a:gd name="T1" fmla="*/ 461452328 h 424"/>
                  <a:gd name="T2" fmla="*/ 515104777 w 538"/>
                  <a:gd name="T3" fmla="*/ 398949758 h 424"/>
                  <a:gd name="T4" fmla="*/ 262235832 w 538"/>
                  <a:gd name="T5" fmla="*/ 216762836 h 424"/>
                  <a:gd name="T6" fmla="*/ 10704023 w 538"/>
                  <a:gd name="T7" fmla="*/ 115695487 h 424"/>
                  <a:gd name="T8" fmla="*/ 175269985 w 538"/>
                  <a:gd name="T9" fmla="*/ 2659242 h 424"/>
                  <a:gd name="T10" fmla="*/ 521795080 w 538"/>
                  <a:gd name="T11" fmla="*/ 239369855 h 424"/>
                  <a:gd name="T12" fmla="*/ 610098062 w 538"/>
                  <a:gd name="T13" fmla="*/ 433525672 h 424"/>
                  <a:gd name="T14" fmla="*/ 719809089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538" y="347"/>
                    </a:moveTo>
                    <a:cubicBezTo>
                      <a:pt x="538" y="347"/>
                      <a:pt x="456" y="424"/>
                      <a:pt x="385" y="300"/>
                    </a:cubicBezTo>
                    <a:cubicBezTo>
                      <a:pt x="329" y="203"/>
                      <a:pt x="318" y="166"/>
                      <a:pt x="196" y="163"/>
                    </a:cubicBezTo>
                    <a:cubicBezTo>
                      <a:pt x="74" y="160"/>
                      <a:pt x="16" y="141"/>
                      <a:pt x="8" y="87"/>
                    </a:cubicBezTo>
                    <a:cubicBezTo>
                      <a:pt x="0" y="33"/>
                      <a:pt x="46" y="0"/>
                      <a:pt x="131" y="2"/>
                    </a:cubicBezTo>
                    <a:cubicBezTo>
                      <a:pt x="215" y="4"/>
                      <a:pt x="328" y="54"/>
                      <a:pt x="390" y="180"/>
                    </a:cubicBezTo>
                    <a:cubicBezTo>
                      <a:pt x="434" y="269"/>
                      <a:pt x="430" y="298"/>
                      <a:pt x="456" y="326"/>
                    </a:cubicBezTo>
                    <a:cubicBezTo>
                      <a:pt x="482" y="354"/>
                      <a:pt x="538" y="347"/>
                      <a:pt x="538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296"/>
              <p:cNvSpPr>
                <a:spLocks noChangeArrowheads="1"/>
              </p:cNvSpPr>
              <p:nvPr/>
            </p:nvSpPr>
            <p:spPr bwMode="auto">
              <a:xfrm>
                <a:off x="454025" y="2387599"/>
                <a:ext cx="1647825" cy="1027112"/>
              </a:xfrm>
              <a:custGeom>
                <a:avLst/>
                <a:gdLst>
                  <a:gd name="T0" fmla="*/ 1680137151 w 1427"/>
                  <a:gd name="T1" fmla="*/ 299666273 h 890"/>
                  <a:gd name="T2" fmla="*/ 1357444054 w 1427"/>
                  <a:gd name="T3" fmla="*/ 728522463 h 890"/>
                  <a:gd name="T4" fmla="*/ 1056086077 w 1427"/>
                  <a:gd name="T5" fmla="*/ 554049602 h 890"/>
                  <a:gd name="T6" fmla="*/ 950744216 w 1427"/>
                  <a:gd name="T7" fmla="*/ 499444174 h 890"/>
                  <a:gd name="T8" fmla="*/ 845402355 w 1427"/>
                  <a:gd name="T9" fmla="*/ 554049602 h 890"/>
                  <a:gd name="T10" fmla="*/ 544044378 w 1427"/>
                  <a:gd name="T11" fmla="*/ 728522463 h 890"/>
                  <a:gd name="T12" fmla="*/ 221351281 w 1427"/>
                  <a:gd name="T13" fmla="*/ 299666273 h 890"/>
                  <a:gd name="T14" fmla="*/ 0 w 1427"/>
                  <a:gd name="T15" fmla="*/ 0 h 890"/>
                  <a:gd name="T16" fmla="*/ 120009467 w 1427"/>
                  <a:gd name="T17" fmla="*/ 594005413 h 890"/>
                  <a:gd name="T18" fmla="*/ 616049827 w 1427"/>
                  <a:gd name="T19" fmla="*/ 1049498425 h 890"/>
                  <a:gd name="T20" fmla="*/ 950744216 w 1427"/>
                  <a:gd name="T21" fmla="*/ 1172028271 h 890"/>
                  <a:gd name="T22" fmla="*/ 1285438605 w 1427"/>
                  <a:gd name="T23" fmla="*/ 1049498425 h 890"/>
                  <a:gd name="T24" fmla="*/ 1781478966 w 1427"/>
                  <a:gd name="T25" fmla="*/ 594005413 h 890"/>
                  <a:gd name="T26" fmla="*/ 1902822166 w 1427"/>
                  <a:gd name="T27" fmla="*/ 0 h 890"/>
                  <a:gd name="T28" fmla="*/ 1680137151 w 1427"/>
                  <a:gd name="T29" fmla="*/ 299666273 h 8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27"/>
                  <a:gd name="T46" fmla="*/ 0 h 890"/>
                  <a:gd name="T47" fmla="*/ 1427 w 1427"/>
                  <a:gd name="T48" fmla="*/ 890 h 8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27" h="890">
                    <a:moveTo>
                      <a:pt x="1260" y="225"/>
                    </a:moveTo>
                    <a:cubicBezTo>
                      <a:pt x="1249" y="317"/>
                      <a:pt x="1157" y="492"/>
                      <a:pt x="1018" y="547"/>
                    </a:cubicBezTo>
                    <a:cubicBezTo>
                      <a:pt x="879" y="602"/>
                      <a:pt x="841" y="467"/>
                      <a:pt x="792" y="416"/>
                    </a:cubicBezTo>
                    <a:cubicBezTo>
                      <a:pt x="753" y="376"/>
                      <a:pt x="724" y="374"/>
                      <a:pt x="713" y="375"/>
                    </a:cubicBezTo>
                    <a:cubicBezTo>
                      <a:pt x="702" y="374"/>
                      <a:pt x="673" y="376"/>
                      <a:pt x="634" y="416"/>
                    </a:cubicBezTo>
                    <a:cubicBezTo>
                      <a:pt x="585" y="467"/>
                      <a:pt x="547" y="602"/>
                      <a:pt x="408" y="547"/>
                    </a:cubicBezTo>
                    <a:cubicBezTo>
                      <a:pt x="269" y="492"/>
                      <a:pt x="177" y="317"/>
                      <a:pt x="166" y="225"/>
                    </a:cubicBezTo>
                    <a:cubicBezTo>
                      <a:pt x="143" y="32"/>
                      <a:pt x="0" y="0"/>
                      <a:pt x="0" y="0"/>
                    </a:cubicBezTo>
                    <a:cubicBezTo>
                      <a:pt x="0" y="0"/>
                      <a:pt x="41" y="368"/>
                      <a:pt x="90" y="446"/>
                    </a:cubicBezTo>
                    <a:cubicBezTo>
                      <a:pt x="139" y="523"/>
                      <a:pt x="332" y="684"/>
                      <a:pt x="462" y="788"/>
                    </a:cubicBezTo>
                    <a:cubicBezTo>
                      <a:pt x="590" y="890"/>
                      <a:pt x="643" y="880"/>
                      <a:pt x="713" y="880"/>
                    </a:cubicBezTo>
                    <a:cubicBezTo>
                      <a:pt x="783" y="880"/>
                      <a:pt x="836" y="890"/>
                      <a:pt x="964" y="788"/>
                    </a:cubicBezTo>
                    <a:cubicBezTo>
                      <a:pt x="1095" y="684"/>
                      <a:pt x="1287" y="523"/>
                      <a:pt x="1336" y="446"/>
                    </a:cubicBezTo>
                    <a:cubicBezTo>
                      <a:pt x="1385" y="368"/>
                      <a:pt x="1427" y="0"/>
                      <a:pt x="1427" y="0"/>
                    </a:cubicBezTo>
                    <a:cubicBezTo>
                      <a:pt x="1427" y="0"/>
                      <a:pt x="1284" y="32"/>
                      <a:pt x="1260" y="225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1297"/>
              <p:cNvSpPr>
                <a:spLocks noChangeArrowheads="1"/>
              </p:cNvSpPr>
              <p:nvPr/>
            </p:nvSpPr>
            <p:spPr bwMode="auto">
              <a:xfrm>
                <a:off x="19050" y="719137"/>
                <a:ext cx="2516188" cy="909637"/>
              </a:xfrm>
              <a:prstGeom prst="ellipse">
                <a:avLst/>
              </a:pr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27" name="Freeform 1298"/>
              <p:cNvSpPr>
                <a:spLocks noChangeArrowheads="1"/>
              </p:cNvSpPr>
              <p:nvPr/>
            </p:nvSpPr>
            <p:spPr bwMode="auto">
              <a:xfrm>
                <a:off x="449263" y="0"/>
                <a:ext cx="1655763" cy="1004887"/>
              </a:xfrm>
              <a:custGeom>
                <a:avLst/>
                <a:gdLst>
                  <a:gd name="T0" fmla="*/ 1906487547 w 1434"/>
                  <a:gd name="T1" fmla="*/ 897865379 h 870"/>
                  <a:gd name="T2" fmla="*/ 1906487547 w 1434"/>
                  <a:gd name="T3" fmla="*/ 896531305 h 870"/>
                  <a:gd name="T4" fmla="*/ 1905155085 w 1434"/>
                  <a:gd name="T5" fmla="*/ 895197231 h 870"/>
                  <a:gd name="T6" fmla="*/ 1541188588 w 1434"/>
                  <a:gd name="T7" fmla="*/ 126741662 h 870"/>
                  <a:gd name="T8" fmla="*/ 990573493 w 1434"/>
                  <a:gd name="T9" fmla="*/ 269493368 h 870"/>
                  <a:gd name="T10" fmla="*/ 525284461 w 1434"/>
                  <a:gd name="T11" fmla="*/ 69374164 h 870"/>
                  <a:gd name="T12" fmla="*/ 5333312 w 1434"/>
                  <a:gd name="T13" fmla="*/ 896531305 h 870"/>
                  <a:gd name="T14" fmla="*/ 5333312 w 1434"/>
                  <a:gd name="T15" fmla="*/ 896531305 h 870"/>
                  <a:gd name="T16" fmla="*/ 0 w 1434"/>
                  <a:gd name="T17" fmla="*/ 921878714 h 870"/>
                  <a:gd name="T18" fmla="*/ 79992751 w 1434"/>
                  <a:gd name="T19" fmla="*/ 1016601441 h 870"/>
                  <a:gd name="T20" fmla="*/ 955909852 w 1434"/>
                  <a:gd name="T21" fmla="*/ 1160687222 h 870"/>
                  <a:gd name="T22" fmla="*/ 1831828108 w 1434"/>
                  <a:gd name="T23" fmla="*/ 1016601441 h 870"/>
                  <a:gd name="T24" fmla="*/ 1911820859 w 1434"/>
                  <a:gd name="T25" fmla="*/ 921878714 h 870"/>
                  <a:gd name="T26" fmla="*/ 1906487547 w 1434"/>
                  <a:gd name="T27" fmla="*/ 897865379 h 87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34"/>
                  <a:gd name="T43" fmla="*/ 0 h 870"/>
                  <a:gd name="T44" fmla="*/ 1434 w 1434"/>
                  <a:gd name="T45" fmla="*/ 870 h 87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34" h="870">
                    <a:moveTo>
                      <a:pt x="1430" y="673"/>
                    </a:moveTo>
                    <a:cubicBezTo>
                      <a:pt x="1430" y="672"/>
                      <a:pt x="1430" y="672"/>
                      <a:pt x="1430" y="672"/>
                    </a:cubicBezTo>
                    <a:cubicBezTo>
                      <a:pt x="1429" y="671"/>
                      <a:pt x="1429" y="671"/>
                      <a:pt x="1429" y="671"/>
                    </a:cubicBezTo>
                    <a:cubicBezTo>
                      <a:pt x="1429" y="671"/>
                      <a:pt x="1245" y="189"/>
                      <a:pt x="1156" y="95"/>
                    </a:cubicBezTo>
                    <a:cubicBezTo>
                      <a:pt x="1067" y="0"/>
                      <a:pt x="934" y="156"/>
                      <a:pt x="743" y="202"/>
                    </a:cubicBezTo>
                    <a:cubicBezTo>
                      <a:pt x="606" y="234"/>
                      <a:pt x="550" y="74"/>
                      <a:pt x="394" y="52"/>
                    </a:cubicBezTo>
                    <a:cubicBezTo>
                      <a:pt x="262" y="34"/>
                      <a:pt x="14" y="646"/>
                      <a:pt x="4" y="672"/>
                    </a:cubicBezTo>
                    <a:cubicBezTo>
                      <a:pt x="4" y="672"/>
                      <a:pt x="4" y="672"/>
                      <a:pt x="4" y="672"/>
                    </a:cubicBezTo>
                    <a:cubicBezTo>
                      <a:pt x="1" y="678"/>
                      <a:pt x="0" y="684"/>
                      <a:pt x="0" y="691"/>
                    </a:cubicBezTo>
                    <a:cubicBezTo>
                      <a:pt x="0" y="716"/>
                      <a:pt x="22" y="740"/>
                      <a:pt x="60" y="762"/>
                    </a:cubicBezTo>
                    <a:cubicBezTo>
                      <a:pt x="171" y="826"/>
                      <a:pt x="423" y="870"/>
                      <a:pt x="717" y="870"/>
                    </a:cubicBezTo>
                    <a:cubicBezTo>
                      <a:pt x="1011" y="870"/>
                      <a:pt x="1263" y="826"/>
                      <a:pt x="1374" y="762"/>
                    </a:cubicBezTo>
                    <a:cubicBezTo>
                      <a:pt x="1412" y="740"/>
                      <a:pt x="1434" y="716"/>
                      <a:pt x="1434" y="691"/>
                    </a:cubicBezTo>
                    <a:cubicBezTo>
                      <a:pt x="1434" y="685"/>
                      <a:pt x="1433" y="679"/>
                      <a:pt x="1430" y="673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299"/>
              <p:cNvSpPr>
                <a:spLocks noChangeArrowheads="1"/>
              </p:cNvSpPr>
              <p:nvPr/>
            </p:nvSpPr>
            <p:spPr bwMode="auto">
              <a:xfrm>
                <a:off x="433388" y="785812"/>
                <a:ext cx="25400" cy="44450"/>
              </a:xfrm>
              <a:custGeom>
                <a:avLst/>
                <a:gdLst>
                  <a:gd name="T0" fmla="*/ 17328573 w 22"/>
                  <a:gd name="T1" fmla="*/ 14288965 h 39"/>
                  <a:gd name="T2" fmla="*/ 18662073 w 22"/>
                  <a:gd name="T3" fmla="*/ 0 h 39"/>
                  <a:gd name="T4" fmla="*/ 18662073 w 22"/>
                  <a:gd name="T5" fmla="*/ 0 h 39"/>
                  <a:gd name="T6" fmla="*/ 0 w 22"/>
                  <a:gd name="T7" fmla="*/ 48064127 h 39"/>
                  <a:gd name="T8" fmla="*/ 29325455 w 22"/>
                  <a:gd name="T9" fmla="*/ 50661603 h 39"/>
                  <a:gd name="T10" fmla="*/ 17328573 w 22"/>
                  <a:gd name="T11" fmla="*/ 14288965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39"/>
                  <a:gd name="T20" fmla="*/ 22 w 22"/>
                  <a:gd name="T21" fmla="*/ 39 h 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39">
                    <a:moveTo>
                      <a:pt x="13" y="11"/>
                    </a:moveTo>
                    <a:cubicBezTo>
                      <a:pt x="13" y="7"/>
                      <a:pt x="14" y="3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6" y="30"/>
                      <a:pt x="13" y="20"/>
                      <a:pt x="13" y="11"/>
                    </a:cubicBez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1300"/>
              <p:cNvSpPr>
                <a:spLocks noChangeArrowheads="1"/>
              </p:cNvSpPr>
              <p:nvPr/>
            </p:nvSpPr>
            <p:spPr bwMode="auto">
              <a:xfrm>
                <a:off x="760413" y="1246187"/>
                <a:ext cx="411163" cy="38100"/>
              </a:xfrm>
              <a:custGeom>
                <a:avLst/>
                <a:gdLst>
                  <a:gd name="T0" fmla="*/ 0 w 355"/>
                  <a:gd name="T1" fmla="*/ 1333500 h 33"/>
                  <a:gd name="T2" fmla="*/ 335359599 w 355"/>
                  <a:gd name="T3" fmla="*/ 43988182 h 33"/>
                  <a:gd name="T4" fmla="*/ 476211303 w 355"/>
                  <a:gd name="T5" fmla="*/ 0 h 33"/>
                  <a:gd name="T6" fmla="*/ 0 w 355"/>
                  <a:gd name="T7" fmla="*/ 1333500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5"/>
                  <a:gd name="T13" fmla="*/ 0 h 33"/>
                  <a:gd name="T14" fmla="*/ 355 w 355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5" h="33">
                    <a:moveTo>
                      <a:pt x="0" y="1"/>
                    </a:moveTo>
                    <a:cubicBezTo>
                      <a:pt x="75" y="16"/>
                      <a:pt x="159" y="27"/>
                      <a:pt x="250" y="33"/>
                    </a:cubicBezTo>
                    <a:cubicBezTo>
                      <a:pt x="355" y="0"/>
                      <a:pt x="355" y="0"/>
                      <a:pt x="35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301"/>
              <p:cNvSpPr>
                <a:spLocks noChangeArrowheads="1"/>
              </p:cNvSpPr>
              <p:nvPr/>
            </p:nvSpPr>
            <p:spPr bwMode="auto">
              <a:xfrm>
                <a:off x="450850" y="776287"/>
                <a:ext cx="3175" cy="9525"/>
              </a:xfrm>
              <a:custGeom>
                <a:avLst/>
                <a:gdLst>
                  <a:gd name="T0" fmla="*/ 3360208 w 3"/>
                  <a:gd name="T1" fmla="*/ 0 h 8"/>
                  <a:gd name="T2" fmla="*/ 3360208 w 3"/>
                  <a:gd name="T3" fmla="*/ 1418034 h 8"/>
                  <a:gd name="T4" fmla="*/ 0 w 3"/>
                  <a:gd name="T5" fmla="*/ 11340703 h 8"/>
                  <a:gd name="T6" fmla="*/ 0 w 3"/>
                  <a:gd name="T7" fmla="*/ 11340703 h 8"/>
                  <a:gd name="T8" fmla="*/ 3360208 w 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8"/>
                  <a:gd name="T17" fmla="*/ 3 w 3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5"/>
                      <a:pt x="2" y="3"/>
                      <a:pt x="3" y="0"/>
                    </a:cubicBez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302"/>
              <p:cNvSpPr>
                <a:spLocks noChangeArrowheads="1"/>
              </p:cNvSpPr>
              <p:nvPr/>
            </p:nvSpPr>
            <p:spPr bwMode="auto">
              <a:xfrm>
                <a:off x="1355725" y="1117599"/>
                <a:ext cx="485775" cy="128587"/>
              </a:xfrm>
              <a:custGeom>
                <a:avLst/>
                <a:gdLst>
                  <a:gd name="T0" fmla="*/ 0 w 421"/>
                  <a:gd name="T1" fmla="*/ 113358625 h 112"/>
                  <a:gd name="T2" fmla="*/ 508591425 w 421"/>
                  <a:gd name="T3" fmla="*/ 147630505 h 112"/>
                  <a:gd name="T4" fmla="*/ 560516272 w 421"/>
                  <a:gd name="T5" fmla="*/ 137085223 h 112"/>
                  <a:gd name="T6" fmla="*/ 426045444 w 421"/>
                  <a:gd name="T7" fmla="*/ 0 h 112"/>
                  <a:gd name="T8" fmla="*/ 0 w 421"/>
                  <a:gd name="T9" fmla="*/ 113358625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1"/>
                  <a:gd name="T16" fmla="*/ 0 h 112"/>
                  <a:gd name="T17" fmla="*/ 421 w 421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1" h="112">
                    <a:moveTo>
                      <a:pt x="0" y="86"/>
                    </a:move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95" y="109"/>
                      <a:pt x="408" y="107"/>
                      <a:pt x="421" y="104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303"/>
              <p:cNvSpPr>
                <a:spLocks noChangeArrowheads="1"/>
              </p:cNvSpPr>
              <p:nvPr/>
            </p:nvSpPr>
            <p:spPr bwMode="auto">
              <a:xfrm>
                <a:off x="1065213" y="998537"/>
                <a:ext cx="180975" cy="47625"/>
              </a:xfrm>
              <a:custGeom>
                <a:avLst/>
                <a:gdLst>
                  <a:gd name="T0" fmla="*/ 209948401 w 156"/>
                  <a:gd name="T1" fmla="*/ 7715250 h 42"/>
                  <a:gd name="T2" fmla="*/ 0 w 156"/>
                  <a:gd name="T3" fmla="*/ 0 h 42"/>
                  <a:gd name="T4" fmla="*/ 14803987 w 156"/>
                  <a:gd name="T5" fmla="*/ 54003348 h 42"/>
                  <a:gd name="T6" fmla="*/ 209948401 w 156"/>
                  <a:gd name="T7" fmla="*/ 771525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"/>
                  <a:gd name="T13" fmla="*/ 0 h 42"/>
                  <a:gd name="T14" fmla="*/ 156 w 156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" h="42">
                    <a:moveTo>
                      <a:pt x="156" y="6"/>
                    </a:moveTo>
                    <a:cubicBezTo>
                      <a:pt x="102" y="5"/>
                      <a:pt x="50" y="3"/>
                      <a:pt x="0" y="0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156" y="6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304"/>
              <p:cNvSpPr>
                <a:spLocks noChangeArrowheads="1"/>
              </p:cNvSpPr>
              <p:nvPr/>
            </p:nvSpPr>
            <p:spPr bwMode="auto">
              <a:xfrm>
                <a:off x="1077913" y="1004887"/>
                <a:ext cx="244475" cy="60325"/>
              </a:xfrm>
              <a:custGeom>
                <a:avLst/>
                <a:gdLst>
                  <a:gd name="T0" fmla="*/ 193314841 w 211"/>
                  <a:gd name="T1" fmla="*/ 69982800 h 52"/>
                  <a:gd name="T2" fmla="*/ 283260785 w 211"/>
                  <a:gd name="T3" fmla="*/ 0 h 52"/>
                  <a:gd name="T4" fmla="*/ 230904900 w 211"/>
                  <a:gd name="T5" fmla="*/ 0 h 52"/>
                  <a:gd name="T6" fmla="*/ 194657715 w 211"/>
                  <a:gd name="T7" fmla="*/ 0 h 52"/>
                  <a:gd name="T8" fmla="*/ 0 w 211"/>
                  <a:gd name="T9" fmla="*/ 48449096 h 52"/>
                  <a:gd name="T10" fmla="*/ 193314841 w 211"/>
                  <a:gd name="T11" fmla="*/ 6998280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1"/>
                  <a:gd name="T19" fmla="*/ 0 h 52"/>
                  <a:gd name="T20" fmla="*/ 211 w 211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1" h="52">
                    <a:moveTo>
                      <a:pt x="144" y="52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198" y="0"/>
                      <a:pt x="185" y="0"/>
                      <a:pt x="172" y="0"/>
                    </a:cubicBezTo>
                    <a:cubicBezTo>
                      <a:pt x="163" y="0"/>
                      <a:pt x="154" y="0"/>
                      <a:pt x="145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144" y="5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305"/>
              <p:cNvSpPr>
                <a:spLocks noChangeArrowheads="1"/>
              </p:cNvSpPr>
              <p:nvPr/>
            </p:nvSpPr>
            <p:spPr bwMode="auto">
              <a:xfrm>
                <a:off x="633413" y="927099"/>
                <a:ext cx="1588" cy="1587"/>
              </a:xfrm>
              <a:custGeom>
                <a:avLst/>
                <a:gdLst>
                  <a:gd name="T0" fmla="*/ 1260872 w 2"/>
                  <a:gd name="T1" fmla="*/ 2518569 h 1"/>
                  <a:gd name="T2" fmla="*/ 0 w 2"/>
                  <a:gd name="T3" fmla="*/ 0 h 1"/>
                  <a:gd name="T4" fmla="*/ 1260872 w 2"/>
                  <a:gd name="T5" fmla="*/ 2518569 h 1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"/>
                  <a:gd name="T11" fmla="*/ 2 w 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1306"/>
              <p:cNvSpPr>
                <a:spLocks noChangeArrowheads="1"/>
              </p:cNvSpPr>
              <p:nvPr/>
            </p:nvSpPr>
            <p:spPr bwMode="auto">
              <a:xfrm>
                <a:off x="423863" y="828674"/>
                <a:ext cx="158750" cy="80962"/>
              </a:xfrm>
              <a:custGeom>
                <a:avLst/>
                <a:gdLst>
                  <a:gd name="T0" fmla="*/ 110102974 w 137"/>
                  <a:gd name="T1" fmla="*/ 58513860 h 71"/>
                  <a:gd name="T2" fmla="*/ 41624945 w 137"/>
                  <a:gd name="T3" fmla="*/ 2601047 h 71"/>
                  <a:gd name="T4" fmla="*/ 12084699 w 137"/>
                  <a:gd name="T5" fmla="*/ 0 h 71"/>
                  <a:gd name="T6" fmla="*/ 0 w 137"/>
                  <a:gd name="T7" fmla="*/ 29906907 h 71"/>
                  <a:gd name="T8" fmla="*/ 183953011 w 137"/>
                  <a:gd name="T9" fmla="*/ 92321767 h 71"/>
                  <a:gd name="T10" fmla="*/ 110102974 w 137"/>
                  <a:gd name="T11" fmla="*/ 58513860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71"/>
                  <a:gd name="T20" fmla="*/ 137 w 137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71">
                    <a:moveTo>
                      <a:pt x="82" y="45"/>
                    </a:moveTo>
                    <a:cubicBezTo>
                      <a:pt x="58" y="32"/>
                      <a:pt x="41" y="17"/>
                      <a:pt x="3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16" y="63"/>
                      <a:pt x="98" y="54"/>
                      <a:pt x="82" y="45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1307"/>
              <p:cNvSpPr>
                <a:spLocks noChangeArrowheads="1"/>
              </p:cNvSpPr>
              <p:nvPr/>
            </p:nvSpPr>
            <p:spPr bwMode="auto">
              <a:xfrm>
                <a:off x="361950" y="855662"/>
                <a:ext cx="273050" cy="247650"/>
              </a:xfrm>
              <a:custGeom>
                <a:avLst/>
                <a:gdLst>
                  <a:gd name="T0" fmla="*/ 313239258 w 236"/>
                  <a:gd name="T1" fmla="*/ 83587058 h 215"/>
                  <a:gd name="T2" fmla="*/ 254339133 w 236"/>
                  <a:gd name="T3" fmla="*/ 63685213 h 215"/>
                  <a:gd name="T4" fmla="*/ 70947877 w 236"/>
                  <a:gd name="T5" fmla="*/ 0 h 215"/>
                  <a:gd name="T6" fmla="*/ 6693196 w 236"/>
                  <a:gd name="T7" fmla="*/ 164521382 h 215"/>
                  <a:gd name="T8" fmla="*/ 5354557 w 236"/>
                  <a:gd name="T9" fmla="*/ 169828003 h 215"/>
                  <a:gd name="T10" fmla="*/ 4015918 w 236"/>
                  <a:gd name="T11" fmla="*/ 172481890 h 215"/>
                  <a:gd name="T12" fmla="*/ 4015918 w 236"/>
                  <a:gd name="T13" fmla="*/ 172481890 h 215"/>
                  <a:gd name="T14" fmla="*/ 0 w 236"/>
                  <a:gd name="T15" fmla="*/ 199017299 h 215"/>
                  <a:gd name="T16" fmla="*/ 42836454 w 236"/>
                  <a:gd name="T17" fmla="*/ 285258244 h 215"/>
                  <a:gd name="T18" fmla="*/ 315916536 w 236"/>
                  <a:gd name="T19" fmla="*/ 84914002 h 215"/>
                  <a:gd name="T20" fmla="*/ 313239258 w 236"/>
                  <a:gd name="T21" fmla="*/ 83587058 h 2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6"/>
                  <a:gd name="T34" fmla="*/ 0 h 215"/>
                  <a:gd name="T35" fmla="*/ 236 w 236"/>
                  <a:gd name="T36" fmla="*/ 215 h 2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6" h="215">
                    <a:moveTo>
                      <a:pt x="234" y="63"/>
                    </a:moveTo>
                    <a:cubicBezTo>
                      <a:pt x="218" y="58"/>
                      <a:pt x="204" y="53"/>
                      <a:pt x="190" y="4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7"/>
                      <a:pt x="0" y="144"/>
                      <a:pt x="0" y="150"/>
                    </a:cubicBezTo>
                    <a:cubicBezTo>
                      <a:pt x="0" y="173"/>
                      <a:pt x="11" y="194"/>
                      <a:pt x="32" y="215"/>
                    </a:cubicBezTo>
                    <a:cubicBezTo>
                      <a:pt x="236" y="64"/>
                      <a:pt x="236" y="64"/>
                      <a:pt x="236" y="64"/>
                    </a:cubicBezTo>
                    <a:lnTo>
                      <a:pt x="234" y="63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308"/>
              <p:cNvSpPr>
                <a:spLocks noChangeArrowheads="1"/>
              </p:cNvSpPr>
              <p:nvPr/>
            </p:nvSpPr>
            <p:spPr bwMode="auto">
              <a:xfrm>
                <a:off x="1355725" y="1216024"/>
                <a:ext cx="441325" cy="58737"/>
              </a:xfrm>
              <a:custGeom>
                <a:avLst/>
                <a:gdLst>
                  <a:gd name="T0" fmla="*/ 289633973 w 382"/>
                  <a:gd name="T1" fmla="*/ 67647748 h 51"/>
                  <a:gd name="T2" fmla="*/ 509863235 w 382"/>
                  <a:gd name="T3" fmla="*/ 34486681 h 51"/>
                  <a:gd name="T4" fmla="*/ 0 w 382"/>
                  <a:gd name="T5" fmla="*/ 0 h 51"/>
                  <a:gd name="T6" fmla="*/ 289633973 w 382"/>
                  <a:gd name="T7" fmla="*/ 67647748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2"/>
                  <a:gd name="T13" fmla="*/ 0 h 51"/>
                  <a:gd name="T14" fmla="*/ 382 w 382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2" h="51">
                    <a:moveTo>
                      <a:pt x="217" y="51"/>
                    </a:moveTo>
                    <a:cubicBezTo>
                      <a:pt x="276" y="45"/>
                      <a:pt x="331" y="36"/>
                      <a:pt x="382" y="2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7" y="51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309"/>
              <p:cNvSpPr>
                <a:spLocks noChangeArrowheads="1"/>
              </p:cNvSpPr>
              <p:nvPr/>
            </p:nvSpPr>
            <p:spPr bwMode="auto">
              <a:xfrm>
                <a:off x="1077913" y="1046162"/>
                <a:ext cx="166688" cy="38100"/>
              </a:xfrm>
              <a:custGeom>
                <a:avLst/>
                <a:gdLst>
                  <a:gd name="T0" fmla="*/ 264617994 w 105"/>
                  <a:gd name="T1" fmla="*/ 30241875 h 24"/>
                  <a:gd name="T2" fmla="*/ 0 w 105"/>
                  <a:gd name="T3" fmla="*/ 0 h 24"/>
                  <a:gd name="T4" fmla="*/ 206653432 w 105"/>
                  <a:gd name="T5" fmla="*/ 60483750 h 24"/>
                  <a:gd name="T6" fmla="*/ 264617994 w 105"/>
                  <a:gd name="T7" fmla="*/ 30241875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24"/>
                  <a:gd name="T14" fmla="*/ 105 w 105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24">
                    <a:moveTo>
                      <a:pt x="105" y="12"/>
                    </a:moveTo>
                    <a:lnTo>
                      <a:pt x="0" y="0"/>
                    </a:lnTo>
                    <a:lnTo>
                      <a:pt x="82" y="24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310"/>
              <p:cNvSpPr>
                <a:spLocks noChangeArrowheads="1"/>
              </p:cNvSpPr>
              <p:nvPr/>
            </p:nvSpPr>
            <p:spPr bwMode="auto">
              <a:xfrm>
                <a:off x="1171575" y="1084262"/>
                <a:ext cx="184150" cy="161925"/>
              </a:xfrm>
              <a:custGeom>
                <a:avLst/>
                <a:gdLst>
                  <a:gd name="T0" fmla="*/ 0 w 116"/>
                  <a:gd name="T1" fmla="*/ 257055938 h 102"/>
                  <a:gd name="T2" fmla="*/ 292338125 w 116"/>
                  <a:gd name="T3" fmla="*/ 209173763 h 102"/>
                  <a:gd name="T4" fmla="*/ 57964388 w 116"/>
                  <a:gd name="T5" fmla="*/ 0 h 102"/>
                  <a:gd name="T6" fmla="*/ 0 w 116"/>
                  <a:gd name="T7" fmla="*/ 257055938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6"/>
                  <a:gd name="T13" fmla="*/ 0 h 102"/>
                  <a:gd name="T14" fmla="*/ 116 w 116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6" h="102">
                    <a:moveTo>
                      <a:pt x="0" y="102"/>
                    </a:moveTo>
                    <a:lnTo>
                      <a:pt x="116" y="83"/>
                    </a:lnTo>
                    <a:lnTo>
                      <a:pt x="23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311"/>
              <p:cNvSpPr>
                <a:spLocks noChangeArrowheads="1"/>
              </p:cNvSpPr>
              <p:nvPr/>
            </p:nvSpPr>
            <p:spPr bwMode="auto">
              <a:xfrm>
                <a:off x="1208088" y="1065212"/>
                <a:ext cx="147638" cy="150812"/>
              </a:xfrm>
              <a:custGeom>
                <a:avLst/>
                <a:gdLst>
                  <a:gd name="T0" fmla="*/ 0 w 93"/>
                  <a:gd name="T1" fmla="*/ 30241775 h 95"/>
                  <a:gd name="T2" fmla="*/ 234376119 w 93"/>
                  <a:gd name="T3" fmla="*/ 239413256 h 95"/>
                  <a:gd name="T4" fmla="*/ 57964584 w 93"/>
                  <a:gd name="T5" fmla="*/ 0 h 95"/>
                  <a:gd name="T6" fmla="*/ 0 w 93"/>
                  <a:gd name="T7" fmla="*/ 30241775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"/>
                  <a:gd name="T13" fmla="*/ 0 h 95"/>
                  <a:gd name="T14" fmla="*/ 93 w 9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" h="95">
                    <a:moveTo>
                      <a:pt x="0" y="12"/>
                    </a:moveTo>
                    <a:lnTo>
                      <a:pt x="93" y="95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1312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42" name="Freeform 1313"/>
              <p:cNvSpPr>
                <a:spLocks noChangeArrowheads="1"/>
              </p:cNvSpPr>
              <p:nvPr/>
            </p:nvSpPr>
            <p:spPr bwMode="auto">
              <a:xfrm>
                <a:off x="661988" y="1065212"/>
                <a:ext cx="509588" cy="182562"/>
              </a:xfrm>
              <a:custGeom>
                <a:avLst/>
                <a:gdLst>
                  <a:gd name="T0" fmla="*/ 204292789 w 441"/>
                  <a:gd name="T1" fmla="*/ 0 h 158"/>
                  <a:gd name="T2" fmla="*/ 0 w 441"/>
                  <a:gd name="T3" fmla="*/ 184240877 h 158"/>
                  <a:gd name="T4" fmla="*/ 114830629 w 441"/>
                  <a:gd name="T5" fmla="*/ 210942303 h 158"/>
                  <a:gd name="T6" fmla="*/ 588843378 w 441"/>
                  <a:gd name="T7" fmla="*/ 209607751 h 158"/>
                  <a:gd name="T8" fmla="*/ 204292789 w 441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58"/>
                  <a:gd name="T17" fmla="*/ 441 w 441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58">
                    <a:moveTo>
                      <a:pt x="153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7" y="145"/>
                      <a:pt x="56" y="152"/>
                      <a:pt x="86" y="158"/>
                    </a:cubicBezTo>
                    <a:cubicBezTo>
                      <a:pt x="441" y="157"/>
                      <a:pt x="441" y="157"/>
                      <a:pt x="441" y="157"/>
                    </a:cubicBez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314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307975" cy="136525"/>
              </a:xfrm>
              <a:custGeom>
                <a:avLst/>
                <a:gdLst>
                  <a:gd name="T0" fmla="*/ 234164812 w 267"/>
                  <a:gd name="T1" fmla="*/ 157958268 h 118"/>
                  <a:gd name="T2" fmla="*/ 355238205 w 267"/>
                  <a:gd name="T3" fmla="*/ 68270599 h 118"/>
                  <a:gd name="T4" fmla="*/ 1329944 w 267"/>
                  <a:gd name="T5" fmla="*/ 0 h 118"/>
                  <a:gd name="T6" fmla="*/ 0 w 267"/>
                  <a:gd name="T7" fmla="*/ 0 h 118"/>
                  <a:gd name="T8" fmla="*/ 234164812 w 267"/>
                  <a:gd name="T9" fmla="*/ 157958268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"/>
                  <a:gd name="T17" fmla="*/ 267 w 267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">
                    <a:moveTo>
                      <a:pt x="176" y="118"/>
                    </a:moveTo>
                    <a:cubicBezTo>
                      <a:pt x="267" y="51"/>
                      <a:pt x="267" y="51"/>
                      <a:pt x="267" y="51"/>
                    </a:cubicBezTo>
                    <a:cubicBezTo>
                      <a:pt x="163" y="39"/>
                      <a:pt x="72" y="2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315"/>
              <p:cNvSpPr>
                <a:spLocks noChangeArrowheads="1"/>
              </p:cNvSpPr>
              <p:nvPr/>
            </p:nvSpPr>
            <p:spPr bwMode="auto">
              <a:xfrm>
                <a:off x="838200" y="987424"/>
                <a:ext cx="239713" cy="77787"/>
              </a:xfrm>
              <a:custGeom>
                <a:avLst/>
                <a:gdLst>
                  <a:gd name="T0" fmla="*/ 276261165 w 208"/>
                  <a:gd name="T1" fmla="*/ 68743971 h 67"/>
                  <a:gd name="T2" fmla="*/ 261651349 w 208"/>
                  <a:gd name="T3" fmla="*/ 12131289 h 67"/>
                  <a:gd name="T4" fmla="*/ 120863756 w 208"/>
                  <a:gd name="T5" fmla="*/ 0 h 67"/>
                  <a:gd name="T6" fmla="*/ 0 w 208"/>
                  <a:gd name="T7" fmla="*/ 90310707 h 67"/>
                  <a:gd name="T8" fmla="*/ 276261165 w 208"/>
                  <a:gd name="T9" fmla="*/ 68743971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67"/>
                  <a:gd name="T17" fmla="*/ 208 w 20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67">
                    <a:moveTo>
                      <a:pt x="208" y="51"/>
                    </a:moveTo>
                    <a:cubicBezTo>
                      <a:pt x="197" y="9"/>
                      <a:pt x="197" y="9"/>
                      <a:pt x="197" y="9"/>
                    </a:cubicBezTo>
                    <a:cubicBezTo>
                      <a:pt x="160" y="7"/>
                      <a:pt x="125" y="4"/>
                      <a:pt x="91" y="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316"/>
              <p:cNvSpPr>
                <a:spLocks noChangeArrowheads="1"/>
              </p:cNvSpPr>
              <p:nvPr/>
            </p:nvSpPr>
            <p:spPr bwMode="auto">
              <a:xfrm>
                <a:off x="838200" y="1046162"/>
                <a:ext cx="369888" cy="38100"/>
              </a:xfrm>
              <a:custGeom>
                <a:avLst/>
                <a:gdLst>
                  <a:gd name="T0" fmla="*/ 380544902 w 233"/>
                  <a:gd name="T1" fmla="*/ 0 h 24"/>
                  <a:gd name="T2" fmla="*/ 0 w 233"/>
                  <a:gd name="T3" fmla="*/ 30241875 h 24"/>
                  <a:gd name="T4" fmla="*/ 587197994 w 233"/>
                  <a:gd name="T5" fmla="*/ 60483750 h 24"/>
                  <a:gd name="T6" fmla="*/ 380544902 w 233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24"/>
                  <a:gd name="T14" fmla="*/ 233 w 233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24">
                    <a:moveTo>
                      <a:pt x="151" y="0"/>
                    </a:moveTo>
                    <a:lnTo>
                      <a:pt x="0" y="12"/>
                    </a:lnTo>
                    <a:lnTo>
                      <a:pt x="233" y="2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317"/>
              <p:cNvSpPr>
                <a:spLocks noChangeArrowheads="1"/>
              </p:cNvSpPr>
              <p:nvPr/>
            </p:nvSpPr>
            <p:spPr bwMode="auto">
              <a:xfrm>
                <a:off x="838200" y="1065212"/>
                <a:ext cx="369888" cy="180975"/>
              </a:xfrm>
              <a:custGeom>
                <a:avLst/>
                <a:gdLst>
                  <a:gd name="T0" fmla="*/ 0 w 233"/>
                  <a:gd name="T1" fmla="*/ 0 h 114"/>
                  <a:gd name="T2" fmla="*/ 529233528 w 233"/>
                  <a:gd name="T3" fmla="*/ 287297813 h 114"/>
                  <a:gd name="T4" fmla="*/ 587197994 w 233"/>
                  <a:gd name="T5" fmla="*/ 30241875 h 114"/>
                  <a:gd name="T6" fmla="*/ 0 w 233"/>
                  <a:gd name="T7" fmla="*/ 0 h 1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114"/>
                  <a:gd name="T14" fmla="*/ 233 w 233"/>
                  <a:gd name="T15" fmla="*/ 114 h 1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114">
                    <a:moveTo>
                      <a:pt x="0" y="0"/>
                    </a:moveTo>
                    <a:lnTo>
                      <a:pt x="210" y="114"/>
                    </a:lnTo>
                    <a:lnTo>
                      <a:pt x="23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318"/>
              <p:cNvSpPr>
                <a:spLocks noChangeArrowheads="1"/>
              </p:cNvSpPr>
              <p:nvPr/>
            </p:nvSpPr>
            <p:spPr bwMode="auto">
              <a:xfrm>
                <a:off x="642938" y="1065212"/>
                <a:ext cx="195263" cy="158750"/>
              </a:xfrm>
              <a:custGeom>
                <a:avLst/>
                <a:gdLst>
                  <a:gd name="T0" fmla="*/ 33373797 w 169"/>
                  <a:gd name="T1" fmla="*/ 59549656 h 138"/>
                  <a:gd name="T2" fmla="*/ 0 w 169"/>
                  <a:gd name="T3" fmla="*/ 177327201 h 138"/>
                  <a:gd name="T4" fmla="*/ 21358768 w 169"/>
                  <a:gd name="T5" fmla="*/ 182620018 h 138"/>
                  <a:gd name="T6" fmla="*/ 225607332 w 169"/>
                  <a:gd name="T7" fmla="*/ 0 h 138"/>
                  <a:gd name="T8" fmla="*/ 33373797 w 169"/>
                  <a:gd name="T9" fmla="*/ 59549656 h 1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138"/>
                  <a:gd name="T17" fmla="*/ 169 w 169"/>
                  <a:gd name="T18" fmla="*/ 138 h 1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138">
                    <a:moveTo>
                      <a:pt x="25" y="45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5" y="135"/>
                      <a:pt x="11" y="136"/>
                      <a:pt x="16" y="138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25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31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203200" cy="188912"/>
              </a:xfrm>
              <a:custGeom>
                <a:avLst/>
                <a:gdLst>
                  <a:gd name="T0" fmla="*/ 57964388 w 128"/>
                  <a:gd name="T1" fmla="*/ 299897006 h 119"/>
                  <a:gd name="T2" fmla="*/ 322580000 w 128"/>
                  <a:gd name="T3" fmla="*/ 216732864 h 119"/>
                  <a:gd name="T4" fmla="*/ 0 w 128"/>
                  <a:gd name="T5" fmla="*/ 0 h 119"/>
                  <a:gd name="T6" fmla="*/ 57964388 w 128"/>
                  <a:gd name="T7" fmla="*/ 299897006 h 1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8"/>
                  <a:gd name="T13" fmla="*/ 0 h 119"/>
                  <a:gd name="T14" fmla="*/ 128 w 128"/>
                  <a:gd name="T15" fmla="*/ 119 h 1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8" h="119">
                    <a:moveTo>
                      <a:pt x="23" y="119"/>
                    </a:moveTo>
                    <a:lnTo>
                      <a:pt x="128" y="86"/>
                    </a:lnTo>
                    <a:lnTo>
                      <a:pt x="0" y="0"/>
                    </a:lnTo>
                    <a:lnTo>
                      <a:pt x="23" y="119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320"/>
              <p:cNvSpPr>
                <a:spLocks noChangeArrowheads="1"/>
              </p:cNvSpPr>
              <p:nvPr/>
            </p:nvSpPr>
            <p:spPr bwMode="auto">
              <a:xfrm>
                <a:off x="463550" y="1117599"/>
                <a:ext cx="207963" cy="103187"/>
              </a:xfrm>
              <a:custGeom>
                <a:avLst/>
                <a:gdLst>
                  <a:gd name="T0" fmla="*/ 0 w 181"/>
                  <a:gd name="T1" fmla="*/ 37637748 h 89"/>
                  <a:gd name="T2" fmla="*/ 205939669 w 181"/>
                  <a:gd name="T3" fmla="*/ 119635472 h 89"/>
                  <a:gd name="T4" fmla="*/ 238942593 w 181"/>
                  <a:gd name="T5" fmla="*/ 0 h 89"/>
                  <a:gd name="T6" fmla="*/ 0 w 181"/>
                  <a:gd name="T7" fmla="*/ 37637748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1"/>
                  <a:gd name="T13" fmla="*/ 0 h 89"/>
                  <a:gd name="T14" fmla="*/ 181 w 181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1" h="89">
                    <a:moveTo>
                      <a:pt x="0" y="28"/>
                    </a:moveTo>
                    <a:cubicBezTo>
                      <a:pt x="41" y="51"/>
                      <a:pt x="93" y="71"/>
                      <a:pt x="156" y="89"/>
                    </a:cubicBezTo>
                    <a:cubicBezTo>
                      <a:pt x="181" y="0"/>
                      <a:pt x="181" y="0"/>
                      <a:pt x="181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321"/>
              <p:cNvSpPr>
                <a:spLocks noChangeArrowheads="1"/>
              </p:cNvSpPr>
              <p:nvPr/>
            </p:nvSpPr>
            <p:spPr bwMode="auto">
              <a:xfrm>
                <a:off x="400050" y="928687"/>
                <a:ext cx="271463" cy="220662"/>
              </a:xfrm>
              <a:custGeom>
                <a:avLst/>
                <a:gdLst>
                  <a:gd name="T0" fmla="*/ 269914741 w 236"/>
                  <a:gd name="T1" fmla="*/ 0 h 191"/>
                  <a:gd name="T2" fmla="*/ 0 w 236"/>
                  <a:gd name="T3" fmla="*/ 201541811 h 191"/>
                  <a:gd name="T4" fmla="*/ 72771639 w 236"/>
                  <a:gd name="T5" fmla="*/ 254930462 h 191"/>
                  <a:gd name="T6" fmla="*/ 312254917 w 236"/>
                  <a:gd name="T7" fmla="*/ 217558868 h 191"/>
                  <a:gd name="T8" fmla="*/ 269914741 w 236"/>
                  <a:gd name="T9" fmla="*/ 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6"/>
                  <a:gd name="T16" fmla="*/ 0 h 191"/>
                  <a:gd name="T17" fmla="*/ 236 w 236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6" h="191">
                    <a:moveTo>
                      <a:pt x="20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4" y="165"/>
                      <a:pt x="33" y="178"/>
                      <a:pt x="55" y="191"/>
                    </a:cubicBezTo>
                    <a:cubicBezTo>
                      <a:pt x="236" y="163"/>
                      <a:pt x="236" y="163"/>
                      <a:pt x="236" y="163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322"/>
              <p:cNvSpPr>
                <a:spLocks noChangeArrowheads="1"/>
              </p:cNvSpPr>
              <p:nvPr/>
            </p:nvSpPr>
            <p:spPr bwMode="auto">
              <a:xfrm>
                <a:off x="1049338" y="1246187"/>
                <a:ext cx="220663" cy="47625"/>
              </a:xfrm>
              <a:custGeom>
                <a:avLst/>
                <a:gdLst>
                  <a:gd name="T0" fmla="*/ 0 w 191"/>
                  <a:gd name="T1" fmla="*/ 44525890 h 41"/>
                  <a:gd name="T2" fmla="*/ 254932773 w 191"/>
                  <a:gd name="T3" fmla="*/ 55320503 h 41"/>
                  <a:gd name="T4" fmla="*/ 140146422 w 191"/>
                  <a:gd name="T5" fmla="*/ 0 h 41"/>
                  <a:gd name="T6" fmla="*/ 0 w 191"/>
                  <a:gd name="T7" fmla="*/ 44525890 h 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1"/>
                  <a:gd name="T13" fmla="*/ 0 h 41"/>
                  <a:gd name="T14" fmla="*/ 191 w 191"/>
                  <a:gd name="T15" fmla="*/ 41 h 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1" h="41">
                    <a:moveTo>
                      <a:pt x="0" y="33"/>
                    </a:moveTo>
                    <a:cubicBezTo>
                      <a:pt x="61" y="38"/>
                      <a:pt x="125" y="40"/>
                      <a:pt x="191" y="41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323"/>
              <p:cNvSpPr>
                <a:spLocks noChangeArrowheads="1"/>
              </p:cNvSpPr>
              <p:nvPr/>
            </p:nvSpPr>
            <p:spPr bwMode="auto">
              <a:xfrm>
                <a:off x="1171575" y="1216024"/>
                <a:ext cx="184150" cy="77787"/>
              </a:xfrm>
              <a:custGeom>
                <a:avLst/>
                <a:gdLst>
                  <a:gd name="T0" fmla="*/ 0 w 160"/>
                  <a:gd name="T1" fmla="*/ 35045946 h 67"/>
                  <a:gd name="T2" fmla="*/ 113920945 w 160"/>
                  <a:gd name="T3" fmla="*/ 90310707 h 67"/>
                  <a:gd name="T4" fmla="*/ 121868168 w 160"/>
                  <a:gd name="T5" fmla="*/ 90310707 h 67"/>
                  <a:gd name="T6" fmla="*/ 180153945 w 160"/>
                  <a:gd name="T7" fmla="*/ 88962786 h 67"/>
                  <a:gd name="T8" fmla="*/ 211945141 w 160"/>
                  <a:gd name="T9" fmla="*/ 0 h 67"/>
                  <a:gd name="T10" fmla="*/ 0 w 160"/>
                  <a:gd name="T11" fmla="*/ 35045946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"/>
                  <a:gd name="T19" fmla="*/ 0 h 67"/>
                  <a:gd name="T20" fmla="*/ 160 w 160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" h="67">
                    <a:moveTo>
                      <a:pt x="0" y="26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8" y="67"/>
                      <a:pt x="90" y="67"/>
                      <a:pt x="92" y="67"/>
                    </a:cubicBezTo>
                    <a:cubicBezTo>
                      <a:pt x="107" y="67"/>
                      <a:pt x="121" y="66"/>
                      <a:pt x="136" y="66"/>
                    </a:cubicBezTo>
                    <a:cubicBezTo>
                      <a:pt x="160" y="0"/>
                      <a:pt x="160" y="0"/>
                      <a:pt x="16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324"/>
              <p:cNvSpPr>
                <a:spLocks noChangeArrowheads="1"/>
              </p:cNvSpPr>
              <p:nvPr/>
            </p:nvSpPr>
            <p:spPr bwMode="auto">
              <a:xfrm>
                <a:off x="1328738" y="1216024"/>
                <a:ext cx="277813" cy="76200"/>
              </a:xfrm>
              <a:custGeom>
                <a:avLst/>
                <a:gdLst>
                  <a:gd name="T0" fmla="*/ 0 w 241"/>
                  <a:gd name="T1" fmla="*/ 87976364 h 66"/>
                  <a:gd name="T2" fmla="*/ 320249224 w 241"/>
                  <a:gd name="T3" fmla="*/ 67981945 h 66"/>
                  <a:gd name="T4" fmla="*/ 31892010 w 241"/>
                  <a:gd name="T5" fmla="*/ 0 h 66"/>
                  <a:gd name="T6" fmla="*/ 0 w 241"/>
                  <a:gd name="T7" fmla="*/ 87976364 h 6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1"/>
                  <a:gd name="T13" fmla="*/ 0 h 66"/>
                  <a:gd name="T14" fmla="*/ 241 w 241"/>
                  <a:gd name="T15" fmla="*/ 66 h 6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1" h="66">
                    <a:moveTo>
                      <a:pt x="0" y="66"/>
                    </a:moveTo>
                    <a:cubicBezTo>
                      <a:pt x="84" y="65"/>
                      <a:pt x="165" y="60"/>
                      <a:pt x="241" y="5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325"/>
              <p:cNvSpPr>
                <a:spLocks noChangeArrowheads="1"/>
              </p:cNvSpPr>
              <p:nvPr/>
            </p:nvSpPr>
            <p:spPr bwMode="auto">
              <a:xfrm>
                <a:off x="1725613" y="1117599"/>
                <a:ext cx="358775" cy="119062"/>
              </a:xfrm>
              <a:custGeom>
                <a:avLst/>
                <a:gdLst>
                  <a:gd name="T0" fmla="*/ 134413727 w 311"/>
                  <a:gd name="T1" fmla="*/ 136305383 h 104"/>
                  <a:gd name="T2" fmla="*/ 413889070 w 311"/>
                  <a:gd name="T3" fmla="*/ 40629908 h 104"/>
                  <a:gd name="T4" fmla="*/ 0 w 311"/>
                  <a:gd name="T5" fmla="*/ 0 h 104"/>
                  <a:gd name="T6" fmla="*/ 134413727 w 311"/>
                  <a:gd name="T7" fmla="*/ 13630538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1"/>
                  <a:gd name="T13" fmla="*/ 0 h 104"/>
                  <a:gd name="T14" fmla="*/ 311 w 311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1" h="104">
                    <a:moveTo>
                      <a:pt x="101" y="104"/>
                    </a:moveTo>
                    <a:cubicBezTo>
                      <a:pt x="188" y="84"/>
                      <a:pt x="259" y="59"/>
                      <a:pt x="311" y="3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1" y="104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326"/>
              <p:cNvSpPr>
                <a:spLocks noChangeArrowheads="1"/>
              </p:cNvSpPr>
              <p:nvPr/>
            </p:nvSpPr>
            <p:spPr bwMode="auto">
              <a:xfrm>
                <a:off x="2085975" y="811212"/>
                <a:ext cx="106363" cy="315912"/>
              </a:xfrm>
              <a:custGeom>
                <a:avLst/>
                <a:gdLst>
                  <a:gd name="T0" fmla="*/ 0 w 91"/>
                  <a:gd name="T1" fmla="*/ 34816280 h 273"/>
                  <a:gd name="T2" fmla="*/ 49181784 w 91"/>
                  <a:gd name="T3" fmla="*/ 365569201 h 273"/>
                  <a:gd name="T4" fmla="*/ 124319646 w 91"/>
                  <a:gd name="T5" fmla="*/ 251747148 h 273"/>
                  <a:gd name="T6" fmla="*/ 117489037 w 91"/>
                  <a:gd name="T7" fmla="*/ 216930869 h 273"/>
                  <a:gd name="T8" fmla="*/ 117489037 w 91"/>
                  <a:gd name="T9" fmla="*/ 216930869 h 273"/>
                  <a:gd name="T10" fmla="*/ 49181784 w 91"/>
                  <a:gd name="T11" fmla="*/ 44189493 h 273"/>
                  <a:gd name="T12" fmla="*/ 19126639 w 91"/>
                  <a:gd name="T13" fmla="*/ 0 h 273"/>
                  <a:gd name="T14" fmla="*/ 0 w 91"/>
                  <a:gd name="T15" fmla="*/ 34816280 h 2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"/>
                  <a:gd name="T25" fmla="*/ 0 h 273"/>
                  <a:gd name="T26" fmla="*/ 91 w 91"/>
                  <a:gd name="T27" fmla="*/ 273 h 2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" h="273">
                    <a:moveTo>
                      <a:pt x="0" y="26"/>
                    </a:moveTo>
                    <a:cubicBezTo>
                      <a:pt x="36" y="273"/>
                      <a:pt x="36" y="273"/>
                      <a:pt x="36" y="273"/>
                    </a:cubicBezTo>
                    <a:cubicBezTo>
                      <a:pt x="71" y="247"/>
                      <a:pt x="91" y="218"/>
                      <a:pt x="91" y="188"/>
                    </a:cubicBezTo>
                    <a:cubicBezTo>
                      <a:pt x="91" y="179"/>
                      <a:pt x="89" y="171"/>
                      <a:pt x="86" y="162"/>
                    </a:cubicBezTo>
                    <a:cubicBezTo>
                      <a:pt x="86" y="162"/>
                      <a:pt x="86" y="162"/>
                      <a:pt x="86" y="16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9"/>
                      <a:pt x="7" y="18"/>
                      <a:pt x="0" y="26"/>
                    </a:cubicBez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327"/>
              <p:cNvSpPr>
                <a:spLocks noChangeArrowheads="1"/>
              </p:cNvSpPr>
              <p:nvPr/>
            </p:nvSpPr>
            <p:spPr bwMode="auto">
              <a:xfrm>
                <a:off x="1725613" y="841374"/>
                <a:ext cx="403225" cy="311150"/>
              </a:xfrm>
              <a:custGeom>
                <a:avLst/>
                <a:gdLst>
                  <a:gd name="T0" fmla="*/ 359083994 w 349"/>
                  <a:gd name="T1" fmla="*/ 45153627 h 270"/>
                  <a:gd name="T2" fmla="*/ 220255591 w 349"/>
                  <a:gd name="T3" fmla="*/ 102258871 h 270"/>
                  <a:gd name="T4" fmla="*/ 0 w 349"/>
                  <a:gd name="T5" fmla="*/ 317401810 h 270"/>
                  <a:gd name="T6" fmla="*/ 415149599 w 349"/>
                  <a:gd name="T7" fmla="*/ 358571565 h 270"/>
                  <a:gd name="T8" fmla="*/ 465875073 w 349"/>
                  <a:gd name="T9" fmla="*/ 328027006 h 270"/>
                  <a:gd name="T10" fmla="*/ 417819665 w 349"/>
                  <a:gd name="T11" fmla="*/ 0 h 270"/>
                  <a:gd name="T12" fmla="*/ 359083994 w 349"/>
                  <a:gd name="T13" fmla="*/ 45153627 h 2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9"/>
                  <a:gd name="T22" fmla="*/ 0 h 270"/>
                  <a:gd name="T23" fmla="*/ 349 w 349"/>
                  <a:gd name="T24" fmla="*/ 270 h 2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9" h="270">
                    <a:moveTo>
                      <a:pt x="269" y="34"/>
                    </a:moveTo>
                    <a:cubicBezTo>
                      <a:pt x="242" y="50"/>
                      <a:pt x="207" y="64"/>
                      <a:pt x="165" y="7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11" y="270"/>
                      <a:pt x="311" y="270"/>
                      <a:pt x="311" y="270"/>
                    </a:cubicBezTo>
                    <a:cubicBezTo>
                      <a:pt x="325" y="262"/>
                      <a:pt x="338" y="255"/>
                      <a:pt x="349" y="247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03" y="12"/>
                      <a:pt x="288" y="23"/>
                      <a:pt x="269" y="34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Rectangle 1328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58" name="Freeform 132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"/>
              </a:xfrm>
              <a:custGeom>
                <a:avLst/>
                <a:gdLst>
                  <a:gd name="T0" fmla="*/ 2521744 w 1"/>
                  <a:gd name="T1" fmla="*/ 0 h 1"/>
                  <a:gd name="T2" fmla="*/ 2521744 w 1"/>
                  <a:gd name="T3" fmla="*/ 0 h 1"/>
                  <a:gd name="T4" fmla="*/ 0 w 1"/>
                  <a:gd name="T5" fmla="*/ 0 h 1"/>
                  <a:gd name="T6" fmla="*/ 2521744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330"/>
              <p:cNvSpPr>
                <a:spLocks noChangeArrowheads="1"/>
              </p:cNvSpPr>
              <p:nvPr/>
            </p:nvSpPr>
            <p:spPr bwMode="auto">
              <a:xfrm>
                <a:off x="1244600" y="1065212"/>
                <a:ext cx="369888" cy="150812"/>
              </a:xfrm>
              <a:custGeom>
                <a:avLst/>
                <a:gdLst>
                  <a:gd name="T0" fmla="*/ 0 w 233"/>
                  <a:gd name="T1" fmla="*/ 0 h 95"/>
                  <a:gd name="T2" fmla="*/ 176411176 w 233"/>
                  <a:gd name="T3" fmla="*/ 239413256 h 95"/>
                  <a:gd name="T4" fmla="*/ 587197994 w 233"/>
                  <a:gd name="T5" fmla="*/ 32761129 h 95"/>
                  <a:gd name="T6" fmla="*/ 0 w 233"/>
                  <a:gd name="T7" fmla="*/ 0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95"/>
                  <a:gd name="T14" fmla="*/ 233 w 23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95">
                    <a:moveTo>
                      <a:pt x="0" y="0"/>
                    </a:moveTo>
                    <a:lnTo>
                      <a:pt x="70" y="95"/>
                    </a:lnTo>
                    <a:lnTo>
                      <a:pt x="2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331"/>
              <p:cNvSpPr>
                <a:spLocks noChangeArrowheads="1"/>
              </p:cNvSpPr>
              <p:nvPr/>
            </p:nvSpPr>
            <p:spPr bwMode="auto">
              <a:xfrm>
                <a:off x="1244600" y="1003299"/>
                <a:ext cx="369888" cy="82550"/>
              </a:xfrm>
              <a:custGeom>
                <a:avLst/>
                <a:gdLst>
                  <a:gd name="T0" fmla="*/ 427553539 w 320"/>
                  <a:gd name="T1" fmla="*/ 94645868 h 72"/>
                  <a:gd name="T2" fmla="*/ 197743281 w 320"/>
                  <a:gd name="T3" fmla="*/ 0 h 72"/>
                  <a:gd name="T4" fmla="*/ 89518676 w 320"/>
                  <a:gd name="T5" fmla="*/ 2628988 h 72"/>
                  <a:gd name="T6" fmla="*/ 0 w 320"/>
                  <a:gd name="T7" fmla="*/ 70984974 h 72"/>
                  <a:gd name="T8" fmla="*/ 427553539 w 320"/>
                  <a:gd name="T9" fmla="*/ 94645868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72"/>
                  <a:gd name="T17" fmla="*/ 320 w 32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72">
                    <a:moveTo>
                      <a:pt x="320" y="72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21" y="1"/>
                      <a:pt x="94" y="1"/>
                      <a:pt x="67" y="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320" y="72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332"/>
              <p:cNvSpPr>
                <a:spLocks noChangeArrowheads="1"/>
              </p:cNvSpPr>
              <p:nvPr/>
            </p:nvSpPr>
            <p:spPr bwMode="auto">
              <a:xfrm>
                <a:off x="1355725" y="1085849"/>
                <a:ext cx="369888" cy="130175"/>
              </a:xfrm>
              <a:custGeom>
                <a:avLst/>
                <a:gdLst>
                  <a:gd name="T0" fmla="*/ 0 w 233"/>
                  <a:gd name="T1" fmla="*/ 206652813 h 82"/>
                  <a:gd name="T2" fmla="*/ 587197994 w 233"/>
                  <a:gd name="T3" fmla="*/ 50403125 h 82"/>
                  <a:gd name="T4" fmla="*/ 410786818 w 233"/>
                  <a:gd name="T5" fmla="*/ 0 h 82"/>
                  <a:gd name="T6" fmla="*/ 0 w 233"/>
                  <a:gd name="T7" fmla="*/ 206652813 h 8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82"/>
                  <a:gd name="T14" fmla="*/ 233 w 233"/>
                  <a:gd name="T15" fmla="*/ 82 h 8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82">
                    <a:moveTo>
                      <a:pt x="0" y="82"/>
                    </a:moveTo>
                    <a:lnTo>
                      <a:pt x="233" y="20"/>
                    </a:lnTo>
                    <a:lnTo>
                      <a:pt x="16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333"/>
              <p:cNvSpPr>
                <a:spLocks noChangeArrowheads="1"/>
              </p:cNvSpPr>
              <p:nvPr/>
            </p:nvSpPr>
            <p:spPr bwMode="auto">
              <a:xfrm>
                <a:off x="1416050" y="985837"/>
                <a:ext cx="206375" cy="100012"/>
              </a:xfrm>
              <a:custGeom>
                <a:avLst/>
                <a:gdLst>
                  <a:gd name="T0" fmla="*/ 237936540 w 179"/>
                  <a:gd name="T1" fmla="*/ 0 h 86"/>
                  <a:gd name="T2" fmla="*/ 0 w 179"/>
                  <a:gd name="T3" fmla="*/ 18933667 h 86"/>
                  <a:gd name="T4" fmla="*/ 228631218 w 179"/>
                  <a:gd name="T5" fmla="*/ 116306978 h 86"/>
                  <a:gd name="T6" fmla="*/ 237936540 w 179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9"/>
                  <a:gd name="T13" fmla="*/ 0 h 86"/>
                  <a:gd name="T14" fmla="*/ 179 w 179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9" h="86">
                    <a:moveTo>
                      <a:pt x="179" y="0"/>
                    </a:moveTo>
                    <a:cubicBezTo>
                      <a:pt x="123" y="6"/>
                      <a:pt x="63" y="11"/>
                      <a:pt x="0" y="14"/>
                    </a:cubicBezTo>
                    <a:cubicBezTo>
                      <a:pt x="172" y="86"/>
                      <a:pt x="172" y="86"/>
                      <a:pt x="172" y="86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334"/>
              <p:cNvSpPr>
                <a:spLocks noChangeArrowheads="1"/>
              </p:cNvSpPr>
              <p:nvPr/>
            </p:nvSpPr>
            <p:spPr bwMode="auto">
              <a:xfrm>
                <a:off x="1614488" y="957262"/>
                <a:ext cx="188913" cy="128587"/>
              </a:xfrm>
              <a:custGeom>
                <a:avLst/>
                <a:gdLst>
                  <a:gd name="T0" fmla="*/ 218945531 w 163"/>
                  <a:gd name="T1" fmla="*/ 0 h 111"/>
                  <a:gd name="T2" fmla="*/ 9402768 w 163"/>
                  <a:gd name="T3" fmla="*/ 33549623 h 111"/>
                  <a:gd name="T4" fmla="*/ 0 w 163"/>
                  <a:gd name="T5" fmla="*/ 148960510 h 111"/>
                  <a:gd name="T6" fmla="*/ 218945531 w 163"/>
                  <a:gd name="T7" fmla="*/ 0 h 1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3"/>
                  <a:gd name="T13" fmla="*/ 0 h 111"/>
                  <a:gd name="T14" fmla="*/ 163 w 163"/>
                  <a:gd name="T15" fmla="*/ 111 h 1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3" h="111">
                    <a:moveTo>
                      <a:pt x="163" y="0"/>
                    </a:moveTo>
                    <a:cubicBezTo>
                      <a:pt x="116" y="10"/>
                      <a:pt x="63" y="18"/>
                      <a:pt x="7" y="25"/>
                    </a:cubicBezTo>
                    <a:cubicBezTo>
                      <a:pt x="0" y="111"/>
                      <a:pt x="0" y="111"/>
                      <a:pt x="0" y="111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335"/>
              <p:cNvSpPr>
                <a:spLocks noChangeArrowheads="1"/>
              </p:cNvSpPr>
              <p:nvPr/>
            </p:nvSpPr>
            <p:spPr bwMode="auto">
              <a:xfrm>
                <a:off x="1614488" y="930274"/>
                <a:ext cx="301625" cy="187325"/>
              </a:xfrm>
              <a:custGeom>
                <a:avLst/>
                <a:gdLst>
                  <a:gd name="T0" fmla="*/ 128211427 w 261"/>
                  <a:gd name="T1" fmla="*/ 216608985 h 162"/>
                  <a:gd name="T2" fmla="*/ 348573336 w 261"/>
                  <a:gd name="T3" fmla="*/ 0 h 162"/>
                  <a:gd name="T4" fmla="*/ 217691199 w 261"/>
                  <a:gd name="T5" fmla="*/ 32090391 h 162"/>
                  <a:gd name="T6" fmla="*/ 0 w 261"/>
                  <a:gd name="T7" fmla="*/ 180507295 h 162"/>
                  <a:gd name="T8" fmla="*/ 128211427 w 261"/>
                  <a:gd name="T9" fmla="*/ 216608985 h 1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"/>
                  <a:gd name="T16" fmla="*/ 0 h 162"/>
                  <a:gd name="T17" fmla="*/ 261 w 261"/>
                  <a:gd name="T18" fmla="*/ 162 h 1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" h="162">
                    <a:moveTo>
                      <a:pt x="96" y="162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32" y="9"/>
                      <a:pt x="199" y="17"/>
                      <a:pt x="163" y="24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96" y="1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336"/>
              <p:cNvSpPr>
                <a:spLocks noChangeArrowheads="1"/>
              </p:cNvSpPr>
              <p:nvPr/>
            </p:nvSpPr>
            <p:spPr bwMode="auto">
              <a:xfrm>
                <a:off x="2100263" y="777874"/>
                <a:ext cx="28575" cy="71437"/>
              </a:xfrm>
              <a:custGeom>
                <a:avLst/>
                <a:gdLst>
                  <a:gd name="T0" fmla="*/ 5670947 w 24"/>
                  <a:gd name="T1" fmla="*/ 23896829 h 62"/>
                  <a:gd name="T2" fmla="*/ 2834878 w 24"/>
                  <a:gd name="T3" fmla="*/ 38499934 h 62"/>
                  <a:gd name="T4" fmla="*/ 34022109 w 24"/>
                  <a:gd name="T5" fmla="*/ 82310403 h 62"/>
                  <a:gd name="T6" fmla="*/ 0 w 24"/>
                  <a:gd name="T7" fmla="*/ 0 h 62"/>
                  <a:gd name="T8" fmla="*/ 5670947 w 24"/>
                  <a:gd name="T9" fmla="*/ 23896829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62"/>
                  <a:gd name="T17" fmla="*/ 24 w 24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62">
                    <a:moveTo>
                      <a:pt x="4" y="18"/>
                    </a:moveTo>
                    <a:cubicBezTo>
                      <a:pt x="4" y="21"/>
                      <a:pt x="3" y="25"/>
                      <a:pt x="2" y="29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4" y="12"/>
                      <a:pt x="4" y="18"/>
                    </a:cubicBez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6" name="任意多边形 98"/>
          <p:cNvSpPr>
            <a:spLocks noChangeArrowheads="1"/>
          </p:cNvSpPr>
          <p:nvPr/>
        </p:nvSpPr>
        <p:spPr bwMode="auto">
          <a:xfrm>
            <a:off x="3715403" y="2356325"/>
            <a:ext cx="1746647" cy="360759"/>
          </a:xfrm>
          <a:custGeom>
            <a:avLst/>
            <a:gdLst>
              <a:gd name="T0" fmla="*/ 0 w 2541974"/>
              <a:gd name="T1" fmla="*/ 0 h 636814"/>
              <a:gd name="T2" fmla="*/ 2133619 w 2541974"/>
              <a:gd name="T3" fmla="*/ 0 h 636814"/>
              <a:gd name="T4" fmla="*/ 1991723 w 2541974"/>
              <a:gd name="T5" fmla="*/ 181664 h 636814"/>
              <a:gd name="T6" fmla="*/ 2133619 w 2541974"/>
              <a:gd name="T7" fmla="*/ 363328 h 636814"/>
              <a:gd name="T8" fmla="*/ 0 w 2541974"/>
              <a:gd name="T9" fmla="*/ 363328 h 636814"/>
              <a:gd name="T10" fmla="*/ 141809 w 2541974"/>
              <a:gd name="T11" fmla="*/ 181664 h 6368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41974"/>
              <a:gd name="T19" fmla="*/ 0 h 636814"/>
              <a:gd name="T20" fmla="*/ 2541974 w 2541974"/>
              <a:gd name="T21" fmla="*/ 636814 h 6368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41974" h="636814">
                <a:moveTo>
                  <a:pt x="0" y="0"/>
                </a:moveTo>
                <a:lnTo>
                  <a:pt x="2541974" y="0"/>
                </a:lnTo>
                <a:lnTo>
                  <a:pt x="2372921" y="318407"/>
                </a:lnTo>
                <a:lnTo>
                  <a:pt x="2541974" y="636814"/>
                </a:lnTo>
                <a:lnTo>
                  <a:pt x="0" y="636814"/>
                </a:lnTo>
                <a:lnTo>
                  <a:pt x="168950" y="318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  <a:ea typeface="+mn-ea"/>
              </a:rPr>
              <a:t>谢谢聆听</a:t>
            </a:r>
            <a:endParaRPr lang="zh-CN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7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438"/>
            <a:ext cx="1547664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3555" y="1628140"/>
            <a:ext cx="676275" cy="68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0" y="3348355"/>
            <a:ext cx="685800" cy="809625"/>
          </a:xfrm>
          <a:prstGeom prst="rect">
            <a:avLst/>
          </a:prstGeom>
        </p:spPr>
      </p:pic>
      <p:sp>
        <p:nvSpPr>
          <p:cNvPr id="497670" name="Rectangle 6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645160"/>
          </a:xfrm>
        </p:spPr>
        <p:txBody>
          <a:bodyPr/>
          <a:lstStyle/>
          <a:p>
            <a:pPr>
              <a:defRPr/>
            </a:pPr>
            <a:r>
              <a:rPr lang="zh-CN" dirty="0" smtClean="0">
                <a:sym typeface="+mn-ea"/>
              </a:rPr>
              <a:t>什么是集合</a:t>
            </a:r>
            <a:r>
              <a:rPr lang="zh-CN" altLang="en-US" dirty="0" smtClean="0">
                <a:latin typeface="+mn-ea"/>
                <a:ea typeface="+mn-ea"/>
                <a:sym typeface="+mn-ea"/>
              </a:rPr>
              <a:t>(Collection)</a:t>
            </a:r>
            <a:br>
              <a:rPr lang="zh-CN" dirty="0" smtClean="0">
                <a:solidFill>
                  <a:srgbClr val="0070C0"/>
                </a:solidFill>
                <a:latin typeface="+mn-ea"/>
                <a:ea typeface="+mn-ea"/>
              </a:rPr>
            </a:br>
            <a:endParaRPr lang="zh-CN" altLang="en-US" dirty="0" smtClean="0">
              <a:latin typeface="+mn-ea"/>
              <a:ea typeface="+mn-ea"/>
              <a:sym typeface="+mn-ea"/>
            </a:endParaRPr>
          </a:p>
        </p:txBody>
      </p:sp>
      <p:sp>
        <p:nvSpPr>
          <p:cNvPr id="20485" name="Rectangle 8"/>
          <p:cNvSpPr>
            <a:spLocks noChangeArrowheads="1"/>
          </p:cNvSpPr>
          <p:nvPr/>
        </p:nvSpPr>
        <p:spPr bwMode="auto">
          <a:xfrm>
            <a:off x="0" y="196096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395605" y="610870"/>
            <a:ext cx="8352790" cy="28632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accent1"/>
                </a:solidFill>
                <a:sym typeface="+mn-ea"/>
              </a:rPr>
              <a:t>词源：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Collection：英[kəˈlekʃn]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>
                <a:sym typeface="+mn-ea"/>
              </a:rPr>
              <a:t>n. 收集、采集；收藏品</a:t>
            </a:r>
            <a:endParaRPr lang="zh-CN" altLang="en-US" dirty="0" smtClean="0"/>
          </a:p>
        </p:txBody>
      </p:sp>
      <p:pic>
        <p:nvPicPr>
          <p:cNvPr id="2" name="Picture 2" descr="p0yu3y2l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1995" y="2252980"/>
            <a:ext cx="1820545" cy="217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j038256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3397" y="2815829"/>
            <a:ext cx="1096635" cy="779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u_mq0hyv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2782" y="2093119"/>
            <a:ext cx="1282829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 descr="arnq23jt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48346" y="3167063"/>
            <a:ext cx="939764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pic>
        <p:nvPicPr>
          <p:cNvPr id="15" name="Picture 15" descr="xxsxmqy2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70528" y="1509713"/>
            <a:ext cx="2122897" cy="133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 descr="4l_ozmaj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71573" y="1591866"/>
            <a:ext cx="1706528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" descr="jxgq2xr1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44624" y="2252663"/>
            <a:ext cx="1142084" cy="945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 descr="xy1jl_bj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122390" y="1452563"/>
            <a:ext cx="1630291" cy="103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0" descr="0quav023[1]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61685" y="2329815"/>
            <a:ext cx="1386840" cy="175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913505" y="4430395"/>
            <a:ext cx="3544570" cy="384810"/>
          </a:xfrm>
          <a:prstGeom prst="rect">
            <a:avLst/>
          </a:prstGeom>
          <a:solidFill>
            <a:srgbClr val="CCFFCC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rgbClr val="008000"/>
                </a:solidFill>
                <a:ea typeface="黑体" panose="02010609060101010101" pitchFamily="2" charset="-122"/>
              </a:rPr>
              <a:t>什么是容器？</a:t>
            </a:r>
            <a:endParaRPr lang="zh-CN" altLang="en-US" sz="2000" dirty="0">
              <a:solidFill>
                <a:srgbClr val="008000"/>
              </a:solidFill>
              <a:ea typeface="黑体" panose="02010609060101010101" pitchFamily="2" charset="-122"/>
            </a:endParaRPr>
          </a:p>
        </p:txBody>
      </p:sp>
      <p:pic>
        <p:nvPicPr>
          <p:cNvPr id="22" name="Picture 24" descr="box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81020" y="2129790"/>
            <a:ext cx="2282825" cy="242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5820" y="3641090"/>
            <a:ext cx="426720" cy="440055"/>
          </a:xfrm>
          <a:prstGeom prst="pie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9155" y="3640455"/>
            <a:ext cx="374015" cy="440690"/>
          </a:xfrm>
          <a:prstGeom prst="hexagon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8780 0.072689 C 0.265500 0.060576 0.259473 0.054107 0.253089 0.044078 C 0.247746 0.026107 0.243953 0.010025 0.232574 -0.003762 C 0.207582 -0.034056 0.153794 -0.032177 0.117424 -0.041781 C 0.108636 -0.047211 0.099839 -0.053274 0.092252 -0.060998 C 0.087090 -0.066221 0.082254 -0.073747 0.076564 -0.078129 C 0.068810 -0.084191 0.058641 -0.083351 0.049675 -0.085863 C 0.011924 -0.096515 -0.018936 -0.100066 -0.057543 -0.102993 C -0.064959 -0.101529 -0.085821 -0.091708 -0.090646 -0.087742 C -0.093744 -0.085230 -0.099951 -0.080008 -0.099951 -0.080008 C -0.103743 -0.067684 -0.109950 -0.056201 -0.114259 -0.043868 C -0.116671 -0.029250 -0.120643 -0.015255 -0.125290 -0.001675 C -0.128399 0.021301 -0.125290 -0.002931 -0.128399 0.030706 C -0.128745 0.035088 -0.131159 0.039895 -0.129947 0.044078 C -0.129262 0.046788 -0.127882 0.038856 -0.126849 0.036344 C -0.127366 0.031330 -0.124952 0.024020 -0.128399 0.021093 C -0.131159 0.018798 -0.131496 0.028619 -0.131496 0.032585 C -0.131496 0.035720 -0.131496 0.039063 -0.131496 0.042198 " pathEditMode="relative" rAng="0" ptsTypes="fffffffffffffffffA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457 0.133585 C 0.033297 0.121138 0.007813 0.117317 -0.007307 0.113165 C -0.031240 0.106475 -0.055376 0.102641 -0.079303 0.095620 C -0.092567 0.091799 -0.105825 0.087979 -0.119084 0.084144 C -0.223193 -0.038644 -0.087591 0.111248 -0.208174 0.013977 C -0.232411 -0.005471 -0.248570 -0.018865 -0.272503 -0.023968 C -0.281310 -0.028437 -0.299019 -0.015044 -0.299019 -0.015044 C -0.311454 0.003453 -0.307617 0.034709 -0.307617 0.075220 " pathEditMode="relative" rAng="0" ptsTypes="fffffffA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50 0.105782 C 0.068138 0.092628 0.060569 0.078280 0.052214 0.066322 C 0.043962 0.054601 0.035262 0.044318 0.027466 0.031398 C 0.013235 0.007719 -0.001114 -0.015961 -0.013881 -0.042991 C -0.016927 -0.049446 -0.018964 -0.060216 -0.023141 -0.062605 C -0.030716 -0.066909 -0.038284 -0.071450 -0.045852 -0.075753 C -0.062348 -0.099195 -0.078955 -0.122399 -0.095445 -0.145839 C -0.097253 -0.148467 -0.124370 -0.165453 -0.128547 -0.167605 C -0.168880 -0.188894 -0.215538 -0.181715 -0.255533 -0.182915 C -0.264005 -0.182191 -0.284568 -0.186256 -0.294850 -0.174059 C -0.300271 -0.167605 -0.301513 -0.157322 -0.305131 -0.147991 C -0.307279 -0.142488 -0.312361 -0.132681 -0.312361 -0.132681 C -0.313825 -0.123360 -0.317215 -0.117133 -0.319591 -0.108525 C -0.319929 -0.105660 -0.319929 -0.102546 -0.320606 -0.099919 C -0.322754 -0.092026 -0.324790 -0.092739 -0.324790 -0.082219 " pathEditMode="relative" rAng="0" ptsTypes="ffffffffffffffA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032 -0.156730 C -0.079720 -0.174433 -0.094064 -0.186380 -0.106823 -0.197187 C -0.125923 -0.213249 -0.145420 -0.228589 -0.164757 -0.244241 C -0.176485 -0.253814 -0.186787 -0.266273 -0.196616 -0.279040 C -0.200660 -0.284289 -0.207791 -0.293761 -0.211119 -0.296027 C -0.215953 -0.299323 -0.221741 -0.299629 -0.227050 -0.301691 C -0.241631 -0.307350 -0.255422 -0.311883 -0.270559 -0.314867 C -0.285381 -0.321146 -0.301468 -0.320531 -0.316921 -0.323310 C -0.321120 -0.326088 -0.325640 -0.330723 -0.330000 -0.332781 C -0.333327 -0.334326 -0.336738 -0.335252 -0.340143 -0.336490 C -0.341412 -0.337621 -0.342361 -0.339269 -0.343708 -0.340297 C -0.344343 -0.340814 -0.348387 -0.342047 -0.348784 -0.342150 C -0.357102 -0.341535 -0.362571 -0.341428 -0.369865 -0.337416 C -0.372321 -0.336076 -0.375649 -0.333809 -0.377790 -0.331752 C -0.383099 -0.326605 -0.378425 -0.329076 -0.382862 -0.327121 C -0.384761 -0.324543 -0.389358 -0.320531 -0.389358 -0.320531 C -0.390709 -0.315589 -0.390152 -0.318679 -0.390152 -0.311060 " pathEditMode="relative" rAng="0" ptsTypes="ffffffffffffffffA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3153 0.044029 C 0.041628 0.031641 0.041628 0.018293 0.038576 0.006869 C 0.031254 -0.020413 0.009590 -0.051755 -0.000475 -0.070911 C -0.008817 -0.086779 -0.017053 -0.103232 -0.024787 -0.120455 C -0.053163 -0.184503 -0.090082 -0.280862 -0.138084 -0.292085 C -0.155986 -0.296345 -0.174087 -0.294797 -0.192090 -0.295759 C -0.220468 -0.299634 -0.215787 -0.299634 -0.261756 -0.295759 C -0.264298 -0.295567 -0.269284 -0.292085 -0.269284 -0.292085 C -0.281386 -0.268677 -0.269992 -0.293633 -0.276705 -0.270995 C -0.277315 -0.268870 -0.278639 -0.267514 -0.279453 -0.265581 C -0.286776 -0.247387 -0.279963 -0.261129 -0.285961 -0.249713 C -0.288100 -0.237327 -0.289722 -0.227460 -0.289722 -0.214296 " pathEditMode="relative" rAng="0" ptsTypes="fffffffffffA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" y="-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16 0.069428 C 0.081728 0.026330 0.059307 -0.001135 0.038738 -0.025754 C 0.029869 -0.036414 0.021497 -0.048724 0.011762 -0.056066 C -0.009793 -0.072400 -0.037386 -0.073117 -0.060297 -0.075482 C -0.088387 -0.085897 -0.116222 -0.097735 -0.143694 -0.112420 C -0.146894 -0.116916 -0.149115 -0.124258 -0.152684 -0.127576 C -0.162788 -0.137274 -0.173870 -0.142722 -0.184222 -0.151253 C -0.187543 -0.149829 -0.190871 -0.147464 -0.194319 -0.146982 C -0.207374 -0.144617 -0.233740 -0.142722 -0.233740 -0.142722 C -0.232626 -0.140592 -0.230661 -0.139169 -0.230412 -0.136097 C -0.230164 -0.133014 -0.232016 -0.130649 -0.232626 -0.127576 C -0.234230 -0.119281 -0.234599 -0.113833 -0.238295 -0.107914 C -0.239771 -0.105549 -0.241126 -0.103419 -0.242730 -0.101524 C -0.244206 -0.099865 -0.247285 -0.097264 -0.247285 -0.097264 " pathEditMode="relative" rAng="0" ptsTypes="fffffffffffffA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" y="-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55 -0.015704 C -0.023658 -0.003605 -0.116901 0.026697 -0.171376 0.049448 C -0.225853 0.072201 -0.243462 0.088127 -0.261452 0.097848 C -0.279442 0.107570 -0.261452 0.097848 -0.261452 0.097848 " pathEditMode="relative" rAng="0" ptsTypes=""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47014 -0.063086 -0.187986 -0.252469 -0.235000 -0.315556 C -0.282014 -0.378642 -0.199028 -0.333827 -0.235000 -0.315556 C -0.270972 -0.297284 -0.379028 -0.242716 -0.415000 -0.224444 " pathEditMode="relative" ptsTypes="">
                                      <p:cBhvr>
                                        <p:cTn id="8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04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05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1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dirty="0" smtClean="0">
                <a:sym typeface="+mn-ea"/>
              </a:rPr>
              <a:t>什么是集合</a:t>
            </a:r>
            <a:r>
              <a:rPr lang="zh-CN" altLang="en-US" dirty="0" smtClean="0">
                <a:latin typeface="+mn-ea"/>
                <a:ea typeface="+mn-ea"/>
                <a:sym typeface="+mn-ea"/>
              </a:rPr>
              <a:t>(Collection)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215" y="1142365"/>
            <a:ext cx="2444115" cy="423545"/>
          </a:xfrm>
        </p:spPr>
        <p:txBody>
          <a:bodyPr/>
          <a:lstStyle/>
          <a:p>
            <a:r>
              <a:rPr lang="zh-CN" altLang="en-US" sz="1800" dirty="0"/>
              <a:t>集合的定义</a:t>
            </a:r>
            <a:r>
              <a:rPr lang="zh-CN" altLang="en-US" sz="1600" dirty="0"/>
              <a:t>：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0"/>
          </p:nvPr>
        </p:nvSpPr>
        <p:spPr>
          <a:xfrm>
            <a:off x="449764" y="640105"/>
            <a:ext cx="7488832" cy="360040"/>
          </a:xfrm>
        </p:spPr>
        <p:txBody>
          <a:bodyPr/>
          <a:lstStyle/>
          <a:p>
            <a:pPr>
              <a:buNone/>
            </a:pPr>
            <a:r>
              <a:rPr lang="zh-CN" altLang="en-US" sz="2400" noProof="1" smtClean="0"/>
              <a:t>容器</a:t>
            </a:r>
            <a:r>
              <a:rPr lang="zh-CN" altLang="en-US" sz="2400" dirty="0" smtClean="0"/>
              <a:t>是用来存储和组织其它对象的对象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sp>
        <p:nvSpPr>
          <p:cNvPr id="30" name="椭圆 29"/>
          <p:cNvSpPr/>
          <p:nvPr/>
        </p:nvSpPr>
        <p:spPr>
          <a:xfrm>
            <a:off x="579755" y="2243773"/>
            <a:ext cx="998538" cy="1055688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sx="86000" sy="8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  <a:p>
            <a:pPr algn="ctr" fontAlgn="base"/>
            <a:r>
              <a:rPr lang="zh-CN" altLang="en-US" sz="2000" b="1" strike="noStrike" noProof="1">
                <a:solidFill>
                  <a:schemeClr val="accent1"/>
                </a:solidFill>
              </a:rPr>
              <a:t>集合</a:t>
            </a:r>
            <a:endParaRPr lang="zh-CN" altLang="en-US" sz="2000" b="1" strike="noStrike" noProof="1">
              <a:solidFill>
                <a:schemeClr val="accent1"/>
              </a:solidFill>
            </a:endParaRPr>
          </a:p>
          <a:p>
            <a:pPr algn="ctr" fontAlgn="base"/>
            <a:endParaRPr lang="en-US" altLang="zh-CN" sz="2000" b="1" strike="noStrike" noProof="1">
              <a:solidFill>
                <a:schemeClr val="accent1"/>
              </a:solidFill>
            </a:endParaRPr>
          </a:p>
        </p:txBody>
      </p:sp>
      <p:sp>
        <p:nvSpPr>
          <p:cNvPr id="31" name="Text Box 14"/>
          <p:cNvSpPr txBox="1"/>
          <p:nvPr/>
        </p:nvSpPr>
        <p:spPr>
          <a:xfrm>
            <a:off x="149543" y="1829435"/>
            <a:ext cx="1857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8"/>
          <p:cNvSpPr txBox="1"/>
          <p:nvPr/>
        </p:nvSpPr>
        <p:spPr>
          <a:xfrm>
            <a:off x="2006600" y="1829435"/>
            <a:ext cx="13296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临近的属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172018" y="2197735"/>
            <a:ext cx="998538" cy="1055688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zh-CN" sz="2000" b="1" strike="noStrike" noProof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容器</a:t>
            </a:r>
            <a:endParaRPr lang="zh-CN" sz="2000" b="1" strike="noStrike" noProof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3" name="Text Box 12"/>
          <p:cNvSpPr txBox="1"/>
          <p:nvPr/>
        </p:nvSpPr>
        <p:spPr>
          <a:xfrm>
            <a:off x="5812155" y="1829435"/>
            <a:ext cx="17716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种差（内涵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840095" y="2281555"/>
            <a:ext cx="3188970" cy="1167765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5" name="圆角矩形 44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sp>
        <p:nvSpPr>
          <p:cNvPr id="47" name="TextBox 22"/>
          <p:cNvSpPr txBox="1"/>
          <p:nvPr/>
        </p:nvSpPr>
        <p:spPr>
          <a:xfrm>
            <a:off x="5840095" y="2317115"/>
            <a:ext cx="2920365" cy="1172210"/>
          </a:xfrm>
          <a:prstGeom prst="rect">
            <a:avLst/>
          </a:prstGeom>
          <a:noFill/>
          <a:ln w="9525">
            <a:noFill/>
          </a:ln>
        </p:spPr>
        <p:txBody>
          <a:bodyPr wrap="square" lIns="91404" tIns="45702" rIns="91404" bIns="45702" anchor="t">
            <a:spAutoFit/>
          </a:bodyPr>
          <a:lstStyle/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1、存储一种或多种引用类型数据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r>
              <a:rPr sz="1600" b="1" dirty="0" smtClean="0">
                <a:sym typeface="+mn-ea"/>
              </a:rPr>
              <a:t>2、长度可变</a:t>
            </a:r>
            <a:endParaRPr sz="1600" b="1" dirty="0" smtClean="0">
              <a:sym typeface="+mn-ea"/>
            </a:endParaRPr>
          </a:p>
          <a:p>
            <a:pPr algn="l" eaLnBrk="1" latinLnBrk="0" hangingPunct="1">
              <a:lnSpc>
                <a:spcPct val="110000"/>
              </a:lnSpc>
            </a:pPr>
            <a:endParaRPr sz="1600" b="1" dirty="0" smtClean="0">
              <a:sym typeface="+mn-ea"/>
            </a:endParaRPr>
          </a:p>
        </p:txBody>
      </p:sp>
      <p:sp>
        <p:nvSpPr>
          <p:cNvPr id="49" name="Text Box 8"/>
          <p:cNvSpPr txBox="1"/>
          <p:nvPr/>
        </p:nvSpPr>
        <p:spPr>
          <a:xfrm>
            <a:off x="3550920" y="1829435"/>
            <a:ext cx="20415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同属的其它种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99205" y="2197735"/>
            <a:ext cx="1793240" cy="1056005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base"/>
            <a:r>
              <a:rPr lang="zh-CN" altLang="en-US" sz="1600" b="1" strike="noStrike" noProof="1">
                <a:solidFill>
                  <a:schemeClr val="accent1"/>
                </a:solidFill>
              </a:rPr>
              <a:t>Array</a:t>
            </a:r>
            <a:endParaRPr lang="zh-CN" altLang="en-US" sz="1600" b="1" strike="noStrike" noProof="1">
              <a:solidFill>
                <a:schemeClr val="accent1"/>
              </a:solidFill>
            </a:endParaRPr>
          </a:p>
          <a:p>
            <a:pPr algn="l" fontAlgn="base"/>
            <a:r>
              <a:rPr lang="zh-CN" altLang="en-US" sz="1600" b="1" strike="noStrike" noProof="1">
                <a:solidFill>
                  <a:schemeClr val="accent1"/>
                </a:solidFill>
              </a:rPr>
              <a:t>Map容器</a:t>
            </a:r>
            <a:endParaRPr lang="zh-CN" altLang="en-US" sz="1600" b="1" strike="noStrike" noProof="1">
              <a:solidFill>
                <a:schemeClr val="accent1"/>
              </a:solidFill>
            </a:endParaRPr>
          </a:p>
        </p:txBody>
      </p:sp>
      <p:sp>
        <p:nvSpPr>
          <p:cNvPr id="51" name="AutoShape 7"/>
          <p:cNvSpPr/>
          <p:nvPr/>
        </p:nvSpPr>
        <p:spPr>
          <a:xfrm flipH="1">
            <a:off x="971233" y="3489325"/>
            <a:ext cx="215900" cy="576263"/>
          </a:xfrm>
          <a:prstGeom prst="downArrow">
            <a:avLst>
              <a:gd name="adj1" fmla="val 50000"/>
              <a:gd name="adj2" fmla="val 66468"/>
            </a:avLst>
          </a:pr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vert="eaVert" anchor="ctr"/>
          <a:lstStyle/>
          <a:p>
            <a:pPr algn="ctr"/>
            <a:endParaRPr lang="zh-CN" altLang="en-US" sz="1800"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52" name="Text Box 8"/>
          <p:cNvSpPr txBox="1"/>
          <p:nvPr/>
        </p:nvSpPr>
        <p:spPr>
          <a:xfrm>
            <a:off x="449580" y="3561080"/>
            <a:ext cx="12573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    延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2713355" y="4342449"/>
            <a:ext cx="1883410" cy="276860"/>
            <a:chOff x="2782599" y="1518952"/>
            <a:chExt cx="1870251" cy="157835"/>
          </a:xfrm>
          <a:solidFill>
            <a:schemeClr val="accent1"/>
          </a:solidFill>
        </p:grpSpPr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2782599" y="1518952"/>
              <a:ext cx="1870251" cy="157835"/>
            </a:xfrm>
            <a:prstGeom prst="chevron">
              <a:avLst>
                <a:gd name="adj" fmla="val 12153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fontAlgn="base">
                <a:defRPr/>
              </a:pPr>
              <a:endParaRPr lang="zh-CN" altLang="en-US" sz="1800" strike="noStrike" kern="0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Text Box 6"/>
            <p:cNvSpPr txBox="1">
              <a:spLocks noChangeArrowheads="1"/>
            </p:cNvSpPr>
            <p:nvPr/>
          </p:nvSpPr>
          <p:spPr bwMode="auto">
            <a:xfrm>
              <a:off x="2836198" y="1538097"/>
              <a:ext cx="1594222" cy="13140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Queue集合</a:t>
              </a:r>
              <a:endParaRPr lang="zh-CN" altLang="en-US" sz="15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56285" y="4350069"/>
            <a:ext cx="1904365" cy="276860"/>
            <a:chOff x="897128" y="1518950"/>
            <a:chExt cx="1868348" cy="157835"/>
          </a:xfrm>
          <a:solidFill>
            <a:schemeClr val="accent1"/>
          </a:solidFill>
        </p:grpSpPr>
        <p:sp>
          <p:nvSpPr>
            <p:cNvPr id="57" name="AutoShape 7"/>
            <p:cNvSpPr>
              <a:spLocks noChangeArrowheads="1"/>
            </p:cNvSpPr>
            <p:nvPr/>
          </p:nvSpPr>
          <p:spPr bwMode="auto">
            <a:xfrm>
              <a:off x="897128" y="1518950"/>
              <a:ext cx="1868348" cy="157835"/>
            </a:xfrm>
            <a:prstGeom prst="homePlate">
              <a:avLst>
                <a:gd name="adj" fmla="val 1194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fontAlgn="base">
                <a:defRPr/>
              </a:pPr>
              <a:endParaRPr lang="zh-CN" altLang="en-US" sz="1800" strike="noStrike" kern="0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Text Box 8"/>
            <p:cNvSpPr txBox="1">
              <a:spLocks noChangeArrowheads="1"/>
            </p:cNvSpPr>
            <p:nvPr/>
          </p:nvSpPr>
          <p:spPr bwMode="auto">
            <a:xfrm>
              <a:off x="978940" y="1533753"/>
              <a:ext cx="1649550" cy="13140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defRPr/>
              </a:pPr>
              <a:r>
                <a:rPr lang="zh-CN" altLang="en-US" sz="1500" b="1" strike="noStrike" kern="0" noProof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List集合</a:t>
              </a:r>
              <a:endParaRPr lang="zh-CN" altLang="en-US" sz="1500" b="1" strike="noStrike" kern="0" noProof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958340" y="1142048"/>
            <a:ext cx="6802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>
                <a:solidFill>
                  <a:srgbClr val="FF0000"/>
                </a:solidFill>
                <a:sym typeface="+mn-ea"/>
              </a:rPr>
              <a:t>是</a:t>
            </a:r>
            <a:r>
              <a:rPr lang="zh-CN" altLang="zh-CN" sz="2000" dirty="0">
                <a:solidFill>
                  <a:srgbClr val="C00000"/>
                </a:solidFill>
                <a:sym typeface="+mn-ea"/>
              </a:rPr>
              <a:t>在计算机中</a:t>
            </a:r>
            <a:r>
              <a:rPr lang="zh-CN" altLang="zh-CN" sz="2000" dirty="0">
                <a:sym typeface="+mn-ea"/>
              </a:rPr>
              <a:t>用于存储</a:t>
            </a:r>
            <a:r>
              <a:rPr lang="zh-CN" altLang="zh-CN" sz="2000" dirty="0">
                <a:solidFill>
                  <a:srgbClr val="C00000"/>
                </a:solidFill>
                <a:sym typeface="+mn-ea"/>
              </a:rPr>
              <a:t>一种或多种引用类型</a:t>
            </a:r>
            <a:r>
              <a:rPr lang="zh-CN" altLang="en-US" sz="2000" dirty="0">
                <a:solidFill>
                  <a:srgbClr val="C00000"/>
                </a:solidFill>
                <a:sym typeface="+mn-ea"/>
              </a:rPr>
              <a:t>数据</a:t>
            </a:r>
            <a:r>
              <a:rPr lang="zh-CN" altLang="zh-CN" sz="2000" dirty="0">
                <a:sym typeface="+mn-ea"/>
              </a:rPr>
              <a:t>，并且</a:t>
            </a:r>
            <a:r>
              <a:rPr lang="zh-CN" altLang="zh-CN" sz="2000" dirty="0">
                <a:solidFill>
                  <a:srgbClr val="C00000"/>
                </a:solidFill>
                <a:sym typeface="+mn-ea"/>
              </a:rPr>
              <a:t>长度可变</a:t>
            </a:r>
            <a:r>
              <a:rPr lang="zh-CN" altLang="zh-CN" sz="2000" dirty="0">
                <a:sym typeface="+mn-ea"/>
              </a:rPr>
              <a:t>的容器。</a:t>
            </a:r>
            <a:endParaRPr lang="zh-CN" altLang="en-US" sz="2000" dirty="0" smtClean="0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08195" y="4324985"/>
            <a:ext cx="2220595" cy="281305"/>
            <a:chOff x="3799988" y="1296931"/>
            <a:chExt cx="1870251" cy="157744"/>
          </a:xfrm>
          <a:solidFill>
            <a:schemeClr val="accent1"/>
          </a:solidFill>
        </p:grpSpPr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3799988" y="1296931"/>
              <a:ext cx="1870251" cy="157744"/>
            </a:xfrm>
            <a:prstGeom prst="chevron">
              <a:avLst>
                <a:gd name="adj" fmla="val 12153"/>
              </a:avLst>
            </a:prstGeom>
            <a:solidFill>
              <a:srgbClr val="92D050"/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>
              <a:spAutoFit/>
            </a:bodyPr>
            <a:lstStyle/>
            <a:p>
              <a:pPr fontAlgn="base">
                <a:defRPr/>
              </a:pPr>
              <a:endParaRPr lang="zh-CN" altLang="en-US" sz="2400" strike="noStrike" kern="0" noProof="1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3848612" y="1324050"/>
              <a:ext cx="1493537" cy="129257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defRPr/>
              </a:pPr>
              <a:r>
                <a:rPr lang="zh-CN" altLang="en-US" sz="15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Set集合</a:t>
              </a:r>
              <a:endParaRPr lang="zh-CN" altLang="en-US" sz="15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2" grpId="0"/>
      <p:bldP spid="42" grpId="0" bldLvl="0" animBg="1"/>
      <p:bldP spid="43" grpId="0"/>
      <p:bldP spid="47" grpId="0"/>
      <p:bldP spid="49" grpId="0"/>
      <p:bldP spid="50" grpId="0" bldLvl="0" animBg="1"/>
      <p:bldP spid="51" grpId="0" bldLvl="0" animBg="1"/>
      <p:bldP spid="52" grpId="0"/>
      <p:bldP spid="62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12468</Words>
  <Application>WPS 演示</Application>
  <PresentationFormat>全屏显示(16:9)</PresentationFormat>
  <Paragraphs>1308</Paragraphs>
  <Slides>72</Slides>
  <Notes>54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9" baseType="lpstr">
      <vt:lpstr>Arial</vt:lpstr>
      <vt:lpstr>宋体</vt:lpstr>
      <vt:lpstr>Wingdings</vt:lpstr>
      <vt:lpstr>黑体</vt:lpstr>
      <vt:lpstr>Calibri</vt:lpstr>
      <vt:lpstr>微软雅黑</vt:lpstr>
      <vt:lpstr>Browallia New</vt:lpstr>
      <vt:lpstr>Tahoma</vt:lpstr>
      <vt:lpstr>Times New Roman</vt:lpstr>
      <vt:lpstr>楷体_GB2312</vt:lpstr>
      <vt:lpstr>Arial Unicode MS</vt:lpstr>
      <vt:lpstr>Impact</vt:lpstr>
      <vt:lpstr>华文细黑</vt:lpstr>
      <vt:lpstr>方正兰亭粗黑_GBK</vt:lpstr>
      <vt:lpstr>方正姚体</vt:lpstr>
      <vt:lpstr>新宋体</vt:lpstr>
      <vt:lpstr>Office 主题</vt:lpstr>
      <vt:lpstr>第三单元</vt:lpstr>
      <vt:lpstr>第一节课</vt:lpstr>
      <vt:lpstr>回顾</vt:lpstr>
      <vt:lpstr>贯穿案例</vt:lpstr>
      <vt:lpstr>知识目标</vt:lpstr>
      <vt:lpstr>为什么使用集合</vt:lpstr>
      <vt:lpstr>为什么使用集合</vt:lpstr>
      <vt:lpstr>什么是集合(Collection) </vt:lpstr>
      <vt:lpstr>什么是集合(Collection)</vt:lpstr>
      <vt:lpstr>什么是List集合</vt:lpstr>
      <vt:lpstr>什么是List集合</vt:lpstr>
      <vt:lpstr>什么是List接口</vt:lpstr>
      <vt:lpstr>List接口常用方法</vt:lpstr>
      <vt:lpstr>什么是ArrayList集合</vt:lpstr>
      <vt:lpstr>什么是ArrayList集合</vt:lpstr>
      <vt:lpstr>ArrayList集合基本应用</vt:lpstr>
      <vt:lpstr>ArrayList集合基本应用</vt:lpstr>
      <vt:lpstr>ArrayList集合基本应用</vt:lpstr>
      <vt:lpstr>内容小结</vt:lpstr>
      <vt:lpstr>第二节课</vt:lpstr>
      <vt:lpstr>ArrayList集合应用 </vt:lpstr>
      <vt:lpstr>ArrayList集合应用</vt:lpstr>
      <vt:lpstr>ArrayList集合应用 </vt:lpstr>
      <vt:lpstr>ArrayList集合扩展应用</vt:lpstr>
      <vt:lpstr>ArrayList集合扩展应用</vt:lpstr>
      <vt:lpstr>为什么使用泛型集合</vt:lpstr>
      <vt:lpstr>什么是泛型集合</vt:lpstr>
      <vt:lpstr>泛型集合应用</vt:lpstr>
      <vt:lpstr>泛型集合应用</vt:lpstr>
      <vt:lpstr>课堂编程</vt:lpstr>
      <vt:lpstr>什么是Vector集合类</vt:lpstr>
      <vt:lpstr>什么是Vector集合类 </vt:lpstr>
      <vt:lpstr>什么是Vector集合类</vt:lpstr>
      <vt:lpstr>什么是Vector集合类</vt:lpstr>
      <vt:lpstr>什么是Stack集合类</vt:lpstr>
      <vt:lpstr>Vector集合类与ArrayList集合类区别</vt:lpstr>
      <vt:lpstr>内容小结</vt:lpstr>
      <vt:lpstr>第三节课</vt:lpstr>
      <vt:lpstr>为什么需要Iterator迭代器</vt:lpstr>
      <vt:lpstr>为什么需要Iterator迭代器</vt:lpstr>
      <vt:lpstr>什么是迭代器(Iterator)</vt:lpstr>
      <vt:lpstr>Iterator接口常用方法</vt:lpstr>
      <vt:lpstr>Iterator迭代器应用</vt:lpstr>
      <vt:lpstr>Iterator迭代器应用</vt:lpstr>
      <vt:lpstr>Iterator迭代器应用</vt:lpstr>
      <vt:lpstr>什么是ListIterator迭代器</vt:lpstr>
      <vt:lpstr>ListIterator迭代器应用</vt:lpstr>
      <vt:lpstr>foreach循环回顾</vt:lpstr>
      <vt:lpstr>foreach循环应用</vt:lpstr>
      <vt:lpstr>三种集合遍历方式区别</vt:lpstr>
      <vt:lpstr>什么是Queue集合</vt:lpstr>
      <vt:lpstr>什么是Queue接口</vt:lpstr>
      <vt:lpstr>内容小结</vt:lpstr>
      <vt:lpstr>第四节课</vt:lpstr>
      <vt:lpstr>为什么需要LinkedList集合</vt:lpstr>
      <vt:lpstr>为什么需要LinkedList集合</vt:lpstr>
      <vt:lpstr>为什么需要LinkedList集合</vt:lpstr>
      <vt:lpstr>什么是LinkedList集合</vt:lpstr>
      <vt:lpstr>LinkedList集合常用方法</vt:lpstr>
      <vt:lpstr>ArrayList集合与LinkedList集合的区别</vt:lpstr>
      <vt:lpstr>LinkedList集合应用</vt:lpstr>
      <vt:lpstr>LinkedList集合应用</vt:lpstr>
      <vt:lpstr>LinkedList集合应用 </vt:lpstr>
      <vt:lpstr>LinkedList集合扩展应用 </vt:lpstr>
      <vt:lpstr>LinkedList泛型集合应用</vt:lpstr>
      <vt:lpstr>课堂编程</vt:lpstr>
      <vt:lpstr>常见数据结构</vt:lpstr>
      <vt:lpstr>List集合作用</vt:lpstr>
      <vt:lpstr>内容小结</vt:lpstr>
      <vt:lpstr>单元总结</vt:lpstr>
      <vt:lpstr>课后作业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魏秋</cp:lastModifiedBy>
  <cp:revision>1644</cp:revision>
  <dcterms:created xsi:type="dcterms:W3CDTF">2006-03-08T06:55:00Z</dcterms:created>
  <dcterms:modified xsi:type="dcterms:W3CDTF">2018-11-03T01:27:55Z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2052-10.1.0.7643</vt:lpwstr>
  </property>
</Properties>
</file>